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6858000" cy="9144000"/>
  <p:embeddedFontLst>
    <p:embeddedFont>
      <p:font typeface="TT Norms" charset="1" panose="02000503030000020003"/>
      <p:regular r:id="rId35"/>
    </p:embeddedFont>
    <p:embeddedFont>
      <p:font typeface="TT Phobos Inline" charset="1" panose="02000503020000020004"/>
      <p:regular r:id="rId36"/>
    </p:embeddedFont>
    <p:embeddedFont>
      <p:font typeface="TT Phobos Bold" charset="1" panose="02000803060000020004"/>
      <p:regular r:id="rId37"/>
    </p:embeddedFont>
    <p:embeddedFont>
      <p:font typeface="TT Phobos" charset="1" panose="02000503050000020004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gif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svg" Type="http://schemas.openxmlformats.org/officeDocument/2006/relationships/image"/><Relationship Id="rId4" Target="../media/image54.png" Type="http://schemas.openxmlformats.org/officeDocument/2006/relationships/image"/><Relationship Id="rId5" Target="../media/image55.svg" Type="http://schemas.openxmlformats.org/officeDocument/2006/relationships/image"/><Relationship Id="rId6" Target="../media/image56.png" Type="http://schemas.openxmlformats.org/officeDocument/2006/relationships/image"/><Relationship Id="rId7" Target="../media/image5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svg" Type="http://schemas.openxmlformats.org/officeDocument/2006/relationships/image"/><Relationship Id="rId4" Target="../media/image54.png" Type="http://schemas.openxmlformats.org/officeDocument/2006/relationships/image"/><Relationship Id="rId5" Target="../media/image55.svg" Type="http://schemas.openxmlformats.org/officeDocument/2006/relationships/image"/><Relationship Id="rId6" Target="../media/image56.png" Type="http://schemas.openxmlformats.org/officeDocument/2006/relationships/image"/><Relationship Id="rId7" Target="../media/image57.png" Type="http://schemas.openxmlformats.org/officeDocument/2006/relationships/image"/><Relationship Id="rId8" Target="../media/image5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png" Type="http://schemas.openxmlformats.org/officeDocument/2006/relationships/image"/><Relationship Id="rId4" Target="../media/image61.png" Type="http://schemas.openxmlformats.org/officeDocument/2006/relationships/image"/><Relationship Id="rId5" Target="../media/image62.svg" Type="http://schemas.openxmlformats.org/officeDocument/2006/relationships/image"/><Relationship Id="rId6" Target="../media/image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svg" Type="http://schemas.openxmlformats.org/officeDocument/2006/relationships/image"/><Relationship Id="rId4" Target="../media/image65.png" Type="http://schemas.openxmlformats.org/officeDocument/2006/relationships/image"/><Relationship Id="rId5" Target="../media/image6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svg" Type="http://schemas.openxmlformats.org/officeDocument/2006/relationships/image"/><Relationship Id="rId4" Target="../media/image67.png" Type="http://schemas.openxmlformats.org/officeDocument/2006/relationships/image"/><Relationship Id="rId5" Target="../media/image6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svg" Type="http://schemas.openxmlformats.org/officeDocument/2006/relationships/image"/><Relationship Id="rId4" Target="../media/image69.png" Type="http://schemas.openxmlformats.org/officeDocument/2006/relationships/image"/><Relationship Id="rId5" Target="../media/image7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svg" Type="http://schemas.openxmlformats.org/officeDocument/2006/relationships/image"/><Relationship Id="rId4" Target="../media/image71.png" Type="http://schemas.openxmlformats.org/officeDocument/2006/relationships/image"/><Relationship Id="rId5" Target="../media/image7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svg" Type="http://schemas.openxmlformats.org/officeDocument/2006/relationships/image"/><Relationship Id="rId4" Target="../media/image73.png" Type="http://schemas.openxmlformats.org/officeDocument/2006/relationships/image"/><Relationship Id="rId5" Target="../media/image7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svg" Type="http://schemas.openxmlformats.org/officeDocument/2006/relationships/image"/><Relationship Id="rId4" Target="../media/image75.png" Type="http://schemas.openxmlformats.org/officeDocument/2006/relationships/image"/><Relationship Id="rId5" Target="../media/image7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svg" Type="http://schemas.openxmlformats.org/officeDocument/2006/relationships/image"/><Relationship Id="rId4" Target="../media/image77.png" Type="http://schemas.openxmlformats.org/officeDocument/2006/relationships/image"/><Relationship Id="rId5" Target="../media/image7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gif" Type="http://schemas.openxmlformats.org/officeDocument/2006/relationships/image"/><Relationship Id="rId11" Target="../media/image13.gif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svg" Type="http://schemas.openxmlformats.org/officeDocument/2006/relationships/image"/><Relationship Id="rId4" Target="../media/image79.png" Type="http://schemas.openxmlformats.org/officeDocument/2006/relationships/image"/><Relationship Id="rId5" Target="../media/image8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svg" Type="http://schemas.openxmlformats.org/officeDocument/2006/relationships/image"/><Relationship Id="rId4" Target="../media/image81.png" Type="http://schemas.openxmlformats.org/officeDocument/2006/relationships/image"/><Relationship Id="rId5" Target="../media/image8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svg" Type="http://schemas.openxmlformats.org/officeDocument/2006/relationships/image"/><Relationship Id="rId4" Target="../media/image83.png" Type="http://schemas.openxmlformats.org/officeDocument/2006/relationships/image"/><Relationship Id="rId5" Target="../media/image8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gif" Type="http://schemas.openxmlformats.org/officeDocument/2006/relationships/image"/><Relationship Id="rId3" Target="../media/image85.png" Type="http://schemas.openxmlformats.org/officeDocument/2006/relationships/image"/><Relationship Id="rId4" Target="../media/image86.svg" Type="http://schemas.openxmlformats.org/officeDocument/2006/relationships/image"/><Relationship Id="rId5" Target="../media/image87.png" Type="http://schemas.openxmlformats.org/officeDocument/2006/relationships/image"/><Relationship Id="rId6" Target="../media/image88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9.gif" Type="http://schemas.openxmlformats.org/officeDocument/2006/relationships/image"/><Relationship Id="rId3" Target="../media/image90.gif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1.gif" Type="http://schemas.openxmlformats.org/officeDocument/2006/relationships/image"/><Relationship Id="rId3" Target="../media/image92.png" Type="http://schemas.openxmlformats.org/officeDocument/2006/relationships/image"/><Relationship Id="rId4" Target="../media/image93.svg" Type="http://schemas.openxmlformats.org/officeDocument/2006/relationships/image"/><Relationship Id="rId5" Target="../media/image94.png" Type="http://schemas.openxmlformats.org/officeDocument/2006/relationships/image"/><Relationship Id="rId6" Target="../media/image95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6.jpeg" Type="http://schemas.openxmlformats.org/officeDocument/2006/relationships/image"/><Relationship Id="rId3" Target="../media/image85.png" Type="http://schemas.openxmlformats.org/officeDocument/2006/relationships/image"/><Relationship Id="rId4" Target="../media/image86.svg" Type="http://schemas.openxmlformats.org/officeDocument/2006/relationships/image"/><Relationship Id="rId5" Target="../media/image87.png" Type="http://schemas.openxmlformats.org/officeDocument/2006/relationships/image"/><Relationship Id="rId6" Target="../media/image88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97.png" Type="http://schemas.openxmlformats.org/officeDocument/2006/relationships/image"/><Relationship Id="rId4" Target="../media/image98.png" Type="http://schemas.openxmlformats.org/officeDocument/2006/relationships/image"/><Relationship Id="rId5" Target="../media/image99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9.gif" Type="http://schemas.openxmlformats.org/officeDocument/2006/relationships/image"/><Relationship Id="rId3" Target="../media/image90.gif" Type="http://schemas.openxmlformats.org/officeDocument/2006/relationships/image"/><Relationship Id="rId4" Target="https://github.com/usman8552" TargetMode="External" Type="http://schemas.openxmlformats.org/officeDocument/2006/relationships/hyperlink"/><Relationship Id="rId5" Target="https://www.linkedin.com/in/usman-shaikh-346848226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12.gif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jpeg" Type="http://schemas.openxmlformats.org/officeDocument/2006/relationships/image"/><Relationship Id="rId11" Target="../media/image40.jpeg" Type="http://schemas.openxmlformats.org/officeDocument/2006/relationships/image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gif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Relationship Id="rId5" Target="../media/image44.png" Type="http://schemas.openxmlformats.org/officeDocument/2006/relationships/image"/><Relationship Id="rId6" Target="../media/image4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gif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Relationship Id="rId5" Target="../media/image44.png" Type="http://schemas.openxmlformats.org/officeDocument/2006/relationships/image"/><Relationship Id="rId6" Target="../media/image4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sv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Relationship Id="rId6" Target="../media/image50.png" Type="http://schemas.openxmlformats.org/officeDocument/2006/relationships/image"/><Relationship Id="rId7" Target="../media/image5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9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50094" y="7911947"/>
            <a:ext cx="19388189" cy="4750106"/>
          </a:xfrm>
          <a:custGeom>
            <a:avLst/>
            <a:gdLst/>
            <a:ahLst/>
            <a:cxnLst/>
            <a:rect r="r" b="b" t="t" l="l"/>
            <a:pathLst>
              <a:path h="4750106" w="19388189">
                <a:moveTo>
                  <a:pt x="0" y="0"/>
                </a:moveTo>
                <a:lnTo>
                  <a:pt x="19388188" y="0"/>
                </a:lnTo>
                <a:lnTo>
                  <a:pt x="19388188" y="4750106"/>
                </a:lnTo>
                <a:lnTo>
                  <a:pt x="0" y="47501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390376" y="5666528"/>
            <a:ext cx="986892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5D6"/>
                </a:solidFill>
                <a:latin typeface="TT Norms"/>
                <a:ea typeface="TT Norms"/>
                <a:cs typeface="TT Norms"/>
                <a:sym typeface="TT Norms"/>
              </a:rPr>
              <a:t>Presented by: Usman Shaikh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3998880" y="-456218"/>
            <a:ext cx="8762237" cy="8998446"/>
          </a:xfrm>
          <a:custGeom>
            <a:avLst/>
            <a:gdLst/>
            <a:ahLst/>
            <a:cxnLst/>
            <a:rect r="r" b="b" t="t" l="l"/>
            <a:pathLst>
              <a:path h="8998446" w="8762237">
                <a:moveTo>
                  <a:pt x="0" y="0"/>
                </a:moveTo>
                <a:lnTo>
                  <a:pt x="8762237" y="0"/>
                </a:lnTo>
                <a:lnTo>
                  <a:pt x="8762237" y="8998446"/>
                </a:lnTo>
                <a:lnTo>
                  <a:pt x="0" y="89984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136114" y="2924178"/>
            <a:ext cx="5589960" cy="561805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740502" y="913939"/>
            <a:ext cx="11854496" cy="4229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14"/>
              </a:lnSpc>
            </a:pPr>
            <a:r>
              <a:rPr lang="en-US" sz="7664">
                <a:solidFill>
                  <a:srgbClr val="FFF5D6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SIMPLIFYING LIBRARY OPERATIONS WITH A ROBUST SQL-BASED MANAGEMENT SYSTEM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34247" y="6103980"/>
            <a:ext cx="13938620" cy="7146710"/>
          </a:xfrm>
          <a:custGeom>
            <a:avLst/>
            <a:gdLst/>
            <a:ahLst/>
            <a:cxnLst/>
            <a:rect r="r" b="b" t="t" l="l"/>
            <a:pathLst>
              <a:path h="7146710" w="13938620">
                <a:moveTo>
                  <a:pt x="0" y="0"/>
                </a:moveTo>
                <a:lnTo>
                  <a:pt x="13938620" y="0"/>
                </a:lnTo>
                <a:lnTo>
                  <a:pt x="13938620" y="7146711"/>
                </a:lnTo>
                <a:lnTo>
                  <a:pt x="0" y="7146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9244" y="587812"/>
            <a:ext cx="15996533" cy="1003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6"/>
              </a:lnSpc>
            </a:pPr>
            <a:r>
              <a:rPr lang="en-US" sz="8383">
                <a:solidFill>
                  <a:srgbClr val="253943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DATABASE STRUCTURE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386233" y="4067856"/>
            <a:ext cx="2514073" cy="3380783"/>
          </a:xfrm>
          <a:custGeom>
            <a:avLst/>
            <a:gdLst/>
            <a:ahLst/>
            <a:cxnLst/>
            <a:rect r="r" b="b" t="t" l="l"/>
            <a:pathLst>
              <a:path h="3380783" w="2514073">
                <a:moveTo>
                  <a:pt x="0" y="0"/>
                </a:moveTo>
                <a:lnTo>
                  <a:pt x="2514073" y="0"/>
                </a:lnTo>
                <a:lnTo>
                  <a:pt x="2514073" y="3380784"/>
                </a:lnTo>
                <a:lnTo>
                  <a:pt x="0" y="3380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703557" y="1370327"/>
            <a:ext cx="2575685" cy="6078313"/>
          </a:xfrm>
          <a:custGeom>
            <a:avLst/>
            <a:gdLst/>
            <a:ahLst/>
            <a:cxnLst/>
            <a:rect r="r" b="b" t="t" l="l"/>
            <a:pathLst>
              <a:path h="6078313" w="2575685">
                <a:moveTo>
                  <a:pt x="0" y="0"/>
                </a:moveTo>
                <a:lnTo>
                  <a:pt x="2575685" y="0"/>
                </a:lnTo>
                <a:lnTo>
                  <a:pt x="2575685" y="6078313"/>
                </a:lnTo>
                <a:lnTo>
                  <a:pt x="0" y="6078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801591" y="5758248"/>
            <a:ext cx="3387893" cy="1969213"/>
          </a:xfrm>
          <a:custGeom>
            <a:avLst/>
            <a:gdLst/>
            <a:ahLst/>
            <a:cxnLst/>
            <a:rect r="r" b="b" t="t" l="l"/>
            <a:pathLst>
              <a:path h="1969213" w="3387893">
                <a:moveTo>
                  <a:pt x="0" y="0"/>
                </a:moveTo>
                <a:lnTo>
                  <a:pt x="3387893" y="0"/>
                </a:lnTo>
                <a:lnTo>
                  <a:pt x="3387893" y="1969213"/>
                </a:lnTo>
                <a:lnTo>
                  <a:pt x="0" y="19692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77611" y="3264602"/>
            <a:ext cx="7980480" cy="5647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9152" indent="-384576" lvl="1">
              <a:lnSpc>
                <a:spcPts val="4987"/>
              </a:lnSpc>
              <a:buFont typeface="Arial"/>
              <a:buChar char="•"/>
            </a:pPr>
            <a:r>
              <a:rPr lang="en-US" sz="3562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Books linked to Book Authors (many-to-many relationship with Authors).</a:t>
            </a:r>
          </a:p>
          <a:p>
            <a:pPr algn="l" marL="769152" indent="-384576" lvl="1">
              <a:lnSpc>
                <a:spcPts val="4987"/>
              </a:lnSpc>
              <a:buFont typeface="Arial"/>
              <a:buChar char="•"/>
            </a:pPr>
            <a:r>
              <a:rPr lang="en-US" sz="3562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Books linked to Loans (one-to-many relationship with Loans).</a:t>
            </a:r>
          </a:p>
          <a:p>
            <a:pPr algn="l" marL="769152" indent="-384576" lvl="1">
              <a:lnSpc>
                <a:spcPts val="4987"/>
              </a:lnSpc>
              <a:buFont typeface="Arial"/>
              <a:buChar char="•"/>
            </a:pPr>
            <a:r>
              <a:rPr lang="en-US" sz="3562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Members linked to Loans (one-to-many relationship with Loans).</a:t>
            </a:r>
          </a:p>
          <a:p>
            <a:pPr algn="l" marL="769152" indent="-384576" lvl="1">
              <a:lnSpc>
                <a:spcPts val="4987"/>
              </a:lnSpc>
              <a:buFont typeface="Arial"/>
              <a:buChar char="•"/>
            </a:pPr>
            <a:r>
              <a:rPr lang="en-US" sz="3562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Loans linked to Fines (one-to-one relationship with Fines).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9244" y="1458425"/>
            <a:ext cx="11332539" cy="1224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59"/>
              </a:lnSpc>
              <a:spcBef>
                <a:spcPct val="0"/>
              </a:spcBef>
            </a:pPr>
            <a:r>
              <a:rPr lang="en-US" b="true" sz="7185">
                <a:solidFill>
                  <a:srgbClr val="000000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  ER DIAGRAM/SCHEMA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34247" y="6103980"/>
            <a:ext cx="13938620" cy="7146710"/>
          </a:xfrm>
          <a:custGeom>
            <a:avLst/>
            <a:gdLst/>
            <a:ahLst/>
            <a:cxnLst/>
            <a:rect r="r" b="b" t="t" l="l"/>
            <a:pathLst>
              <a:path h="7146710" w="13938620">
                <a:moveTo>
                  <a:pt x="0" y="0"/>
                </a:moveTo>
                <a:lnTo>
                  <a:pt x="13938620" y="0"/>
                </a:lnTo>
                <a:lnTo>
                  <a:pt x="13938620" y="7146711"/>
                </a:lnTo>
                <a:lnTo>
                  <a:pt x="0" y="7146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86233" y="4067856"/>
            <a:ext cx="2514073" cy="3380783"/>
          </a:xfrm>
          <a:custGeom>
            <a:avLst/>
            <a:gdLst/>
            <a:ahLst/>
            <a:cxnLst/>
            <a:rect r="r" b="b" t="t" l="l"/>
            <a:pathLst>
              <a:path h="3380783" w="2514073">
                <a:moveTo>
                  <a:pt x="0" y="0"/>
                </a:moveTo>
                <a:lnTo>
                  <a:pt x="2514073" y="0"/>
                </a:lnTo>
                <a:lnTo>
                  <a:pt x="2514073" y="3380784"/>
                </a:lnTo>
                <a:lnTo>
                  <a:pt x="0" y="3380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03557" y="1370327"/>
            <a:ext cx="2575685" cy="6078313"/>
          </a:xfrm>
          <a:custGeom>
            <a:avLst/>
            <a:gdLst/>
            <a:ahLst/>
            <a:cxnLst/>
            <a:rect r="r" b="b" t="t" l="l"/>
            <a:pathLst>
              <a:path h="6078313" w="2575685">
                <a:moveTo>
                  <a:pt x="0" y="0"/>
                </a:moveTo>
                <a:lnTo>
                  <a:pt x="2575685" y="0"/>
                </a:lnTo>
                <a:lnTo>
                  <a:pt x="2575685" y="6078313"/>
                </a:lnTo>
                <a:lnTo>
                  <a:pt x="0" y="6078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01591" y="5758248"/>
            <a:ext cx="3387893" cy="1969213"/>
          </a:xfrm>
          <a:custGeom>
            <a:avLst/>
            <a:gdLst/>
            <a:ahLst/>
            <a:cxnLst/>
            <a:rect r="r" b="b" t="t" l="l"/>
            <a:pathLst>
              <a:path h="1969213" w="3387893">
                <a:moveTo>
                  <a:pt x="0" y="0"/>
                </a:moveTo>
                <a:lnTo>
                  <a:pt x="3387893" y="0"/>
                </a:lnTo>
                <a:lnTo>
                  <a:pt x="3387893" y="1969213"/>
                </a:lnTo>
                <a:lnTo>
                  <a:pt x="0" y="19692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55729" y="2496324"/>
            <a:ext cx="9697975" cy="6523849"/>
          </a:xfrm>
          <a:custGeom>
            <a:avLst/>
            <a:gdLst/>
            <a:ahLst/>
            <a:cxnLst/>
            <a:rect r="r" b="b" t="t" l="l"/>
            <a:pathLst>
              <a:path h="6523849" w="9697975">
                <a:moveTo>
                  <a:pt x="0" y="0"/>
                </a:moveTo>
                <a:lnTo>
                  <a:pt x="9697976" y="0"/>
                </a:lnTo>
                <a:lnTo>
                  <a:pt x="9697976" y="6523848"/>
                </a:lnTo>
                <a:lnTo>
                  <a:pt x="0" y="65238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49" r="0" b="-849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55729" y="691353"/>
            <a:ext cx="11332539" cy="1224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59"/>
              </a:lnSpc>
              <a:spcBef>
                <a:spcPct val="0"/>
              </a:spcBef>
            </a:pPr>
            <a:r>
              <a:rPr lang="en-US" b="true" sz="7185">
                <a:solidFill>
                  <a:srgbClr val="000000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  ER DIAGRAM/SCHEMA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9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9378" y="1495425"/>
            <a:ext cx="14314005" cy="1672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73"/>
              </a:lnSpc>
            </a:pPr>
            <a:r>
              <a:rPr lang="en-US" sz="14086">
                <a:solidFill>
                  <a:srgbClr val="FFF5D6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4.SQL QUERIES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858023" y="5143500"/>
            <a:ext cx="9676475" cy="11536781"/>
          </a:xfrm>
          <a:custGeom>
            <a:avLst/>
            <a:gdLst/>
            <a:ahLst/>
            <a:cxnLst/>
            <a:rect r="r" b="b" t="t" l="l"/>
            <a:pathLst>
              <a:path h="11536781" w="9676475">
                <a:moveTo>
                  <a:pt x="0" y="0"/>
                </a:moveTo>
                <a:lnTo>
                  <a:pt x="9676475" y="0"/>
                </a:lnTo>
                <a:lnTo>
                  <a:pt x="9676475" y="11536781"/>
                </a:lnTo>
                <a:lnTo>
                  <a:pt x="0" y="115367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94510" y="450191"/>
            <a:ext cx="2793977" cy="5658688"/>
          </a:xfrm>
          <a:custGeom>
            <a:avLst/>
            <a:gdLst/>
            <a:ahLst/>
            <a:cxnLst/>
            <a:rect r="r" b="b" t="t" l="l"/>
            <a:pathLst>
              <a:path h="5658688" w="2793977">
                <a:moveTo>
                  <a:pt x="0" y="0"/>
                </a:moveTo>
                <a:lnTo>
                  <a:pt x="2793977" y="0"/>
                </a:lnTo>
                <a:lnTo>
                  <a:pt x="2793977" y="5658689"/>
                </a:lnTo>
                <a:lnTo>
                  <a:pt x="0" y="56586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74503" y="2517036"/>
            <a:ext cx="3520006" cy="3591843"/>
          </a:xfrm>
          <a:custGeom>
            <a:avLst/>
            <a:gdLst/>
            <a:ahLst/>
            <a:cxnLst/>
            <a:rect r="r" b="b" t="t" l="l"/>
            <a:pathLst>
              <a:path h="3591843" w="3520006">
                <a:moveTo>
                  <a:pt x="0" y="0"/>
                </a:moveTo>
                <a:lnTo>
                  <a:pt x="3520007" y="0"/>
                </a:lnTo>
                <a:lnTo>
                  <a:pt x="3520007" y="3591844"/>
                </a:lnTo>
                <a:lnTo>
                  <a:pt x="0" y="35918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4312958"/>
            <a:ext cx="9319789" cy="9571028"/>
          </a:xfrm>
          <a:custGeom>
            <a:avLst/>
            <a:gdLst/>
            <a:ahLst/>
            <a:cxnLst/>
            <a:rect r="r" b="b" t="t" l="l"/>
            <a:pathLst>
              <a:path h="9571028" w="9319789">
                <a:moveTo>
                  <a:pt x="0" y="0"/>
                </a:moveTo>
                <a:lnTo>
                  <a:pt x="9319789" y="0"/>
                </a:lnTo>
                <a:lnTo>
                  <a:pt x="9319789" y="9571028"/>
                </a:lnTo>
                <a:lnTo>
                  <a:pt x="0" y="95710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9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7099261" y="9058275"/>
            <a:ext cx="10160039" cy="0"/>
          </a:xfrm>
          <a:prstGeom prst="line">
            <a:avLst/>
          </a:prstGeom>
          <a:ln cap="flat" w="200025">
            <a:solidFill>
              <a:srgbClr val="B38B6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2822958">
            <a:off x="-1834138" y="5167860"/>
            <a:ext cx="10717491" cy="0"/>
          </a:xfrm>
          <a:prstGeom prst="line">
            <a:avLst/>
          </a:prstGeom>
          <a:ln cap="flat" w="200025">
            <a:solidFill>
              <a:srgbClr val="B38B6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-519112" y="1028700"/>
            <a:ext cx="1038225" cy="1038225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5D6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580149" y="8539162"/>
            <a:ext cx="1038225" cy="1038225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5D6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740188" y="8639175"/>
            <a:ext cx="1038225" cy="1038225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5D6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858650" y="288659"/>
            <a:ext cx="11170963" cy="1320070"/>
            <a:chOff x="0" y="0"/>
            <a:chExt cx="5036422" cy="59515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036422" cy="595153"/>
            </a:xfrm>
            <a:custGeom>
              <a:avLst/>
              <a:gdLst/>
              <a:ahLst/>
              <a:cxnLst/>
              <a:rect r="r" b="b" t="t" l="l"/>
              <a:pathLst>
                <a:path h="595153" w="5036422">
                  <a:moveTo>
                    <a:pt x="0" y="0"/>
                  </a:moveTo>
                  <a:lnTo>
                    <a:pt x="5036422" y="0"/>
                  </a:lnTo>
                  <a:lnTo>
                    <a:pt x="5036422" y="595153"/>
                  </a:lnTo>
                  <a:lnTo>
                    <a:pt x="0" y="595153"/>
                  </a:lnTo>
                  <a:close/>
                </a:path>
              </a:pathLst>
            </a:custGeom>
            <a:solidFill>
              <a:srgbClr val="FFF5D6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-2710074" y="7604961"/>
            <a:ext cx="6234682" cy="3944853"/>
          </a:xfrm>
          <a:custGeom>
            <a:avLst/>
            <a:gdLst/>
            <a:ahLst/>
            <a:cxnLst/>
            <a:rect r="r" b="b" t="t" l="l"/>
            <a:pathLst>
              <a:path h="3944853" w="6234682">
                <a:moveTo>
                  <a:pt x="0" y="0"/>
                </a:moveTo>
                <a:lnTo>
                  <a:pt x="6234681" y="0"/>
                </a:lnTo>
                <a:lnTo>
                  <a:pt x="6234681" y="3944853"/>
                </a:lnTo>
                <a:lnTo>
                  <a:pt x="0" y="39448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409834" y="2065657"/>
            <a:ext cx="7615989" cy="3661352"/>
          </a:xfrm>
          <a:custGeom>
            <a:avLst/>
            <a:gdLst/>
            <a:ahLst/>
            <a:cxnLst/>
            <a:rect r="r" b="b" t="t" l="l"/>
            <a:pathLst>
              <a:path h="3661352" w="7615989">
                <a:moveTo>
                  <a:pt x="0" y="0"/>
                </a:moveTo>
                <a:lnTo>
                  <a:pt x="7615989" y="0"/>
                </a:lnTo>
                <a:lnTo>
                  <a:pt x="7615989" y="3661353"/>
                </a:lnTo>
                <a:lnTo>
                  <a:pt x="0" y="36613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663" b="-1616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394298" y="6366452"/>
            <a:ext cx="10635316" cy="1793658"/>
          </a:xfrm>
          <a:custGeom>
            <a:avLst/>
            <a:gdLst/>
            <a:ahLst/>
            <a:cxnLst/>
            <a:rect r="r" b="b" t="t" l="l"/>
            <a:pathLst>
              <a:path h="1793658" w="10635316">
                <a:moveTo>
                  <a:pt x="0" y="0"/>
                </a:moveTo>
                <a:lnTo>
                  <a:pt x="10635315" y="0"/>
                </a:lnTo>
                <a:lnTo>
                  <a:pt x="10635315" y="1793658"/>
                </a:lnTo>
                <a:lnTo>
                  <a:pt x="0" y="1793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70" r="0" b="-77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2810542">
            <a:off x="293803" y="6155545"/>
            <a:ext cx="6055440" cy="608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6"/>
              </a:lnSpc>
            </a:pPr>
            <a:r>
              <a:rPr lang="en-US" b="true" sz="3583">
                <a:solidFill>
                  <a:srgbClr val="FFF5D6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QUERY EXECUTION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56544" y="613201"/>
            <a:ext cx="3936128" cy="604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6"/>
              </a:lnSpc>
            </a:pPr>
            <a:r>
              <a:rPr lang="en-US" b="true" sz="3583">
                <a:solidFill>
                  <a:srgbClr val="FFF5D6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QUESTION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51560" y="9510712"/>
            <a:ext cx="6055440" cy="608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6"/>
              </a:lnSpc>
            </a:pPr>
            <a:r>
              <a:rPr lang="en-US" b="true" sz="3583">
                <a:solidFill>
                  <a:srgbClr val="FFF5D6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RESULTS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984475" y="414024"/>
            <a:ext cx="10919313" cy="10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 Write a query to select all books published before 2000 from the Books table.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9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7099261" y="9058275"/>
            <a:ext cx="10160039" cy="0"/>
          </a:xfrm>
          <a:prstGeom prst="line">
            <a:avLst/>
          </a:prstGeom>
          <a:ln cap="flat" w="200025">
            <a:solidFill>
              <a:srgbClr val="B38B6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2822958">
            <a:off x="-1834138" y="5167860"/>
            <a:ext cx="10717491" cy="0"/>
          </a:xfrm>
          <a:prstGeom prst="line">
            <a:avLst/>
          </a:prstGeom>
          <a:ln cap="flat" w="200025">
            <a:solidFill>
              <a:srgbClr val="B38B6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-519112" y="1028700"/>
            <a:ext cx="1038225" cy="1038225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5D6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580149" y="8539162"/>
            <a:ext cx="1038225" cy="1038225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5D6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740188" y="8639175"/>
            <a:ext cx="1038225" cy="1038225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5D6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858650" y="288659"/>
            <a:ext cx="11170963" cy="1320070"/>
            <a:chOff x="0" y="0"/>
            <a:chExt cx="5036422" cy="59515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036422" cy="595153"/>
            </a:xfrm>
            <a:custGeom>
              <a:avLst/>
              <a:gdLst/>
              <a:ahLst/>
              <a:cxnLst/>
              <a:rect r="r" b="b" t="t" l="l"/>
              <a:pathLst>
                <a:path h="595153" w="5036422">
                  <a:moveTo>
                    <a:pt x="0" y="0"/>
                  </a:moveTo>
                  <a:lnTo>
                    <a:pt x="5036422" y="0"/>
                  </a:lnTo>
                  <a:lnTo>
                    <a:pt x="5036422" y="595153"/>
                  </a:lnTo>
                  <a:lnTo>
                    <a:pt x="0" y="595153"/>
                  </a:lnTo>
                  <a:close/>
                </a:path>
              </a:pathLst>
            </a:custGeom>
            <a:solidFill>
              <a:srgbClr val="FFF5D6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-2710074" y="7604961"/>
            <a:ext cx="6234682" cy="3944853"/>
          </a:xfrm>
          <a:custGeom>
            <a:avLst/>
            <a:gdLst/>
            <a:ahLst/>
            <a:cxnLst/>
            <a:rect r="r" b="b" t="t" l="l"/>
            <a:pathLst>
              <a:path h="3944853" w="6234682">
                <a:moveTo>
                  <a:pt x="0" y="0"/>
                </a:moveTo>
                <a:lnTo>
                  <a:pt x="6234681" y="0"/>
                </a:lnTo>
                <a:lnTo>
                  <a:pt x="6234681" y="3944853"/>
                </a:lnTo>
                <a:lnTo>
                  <a:pt x="0" y="39448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844217" y="1771556"/>
            <a:ext cx="5599915" cy="3497490"/>
          </a:xfrm>
          <a:custGeom>
            <a:avLst/>
            <a:gdLst/>
            <a:ahLst/>
            <a:cxnLst/>
            <a:rect r="r" b="b" t="t" l="l"/>
            <a:pathLst>
              <a:path h="3497490" w="5599915">
                <a:moveTo>
                  <a:pt x="0" y="0"/>
                </a:moveTo>
                <a:lnTo>
                  <a:pt x="5599915" y="0"/>
                </a:lnTo>
                <a:lnTo>
                  <a:pt x="5599915" y="3497491"/>
                </a:lnTo>
                <a:lnTo>
                  <a:pt x="0" y="34974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444132" y="5269047"/>
            <a:ext cx="5509892" cy="3370128"/>
          </a:xfrm>
          <a:custGeom>
            <a:avLst/>
            <a:gdLst/>
            <a:ahLst/>
            <a:cxnLst/>
            <a:rect r="r" b="b" t="t" l="l"/>
            <a:pathLst>
              <a:path h="3370128" w="5509892">
                <a:moveTo>
                  <a:pt x="0" y="0"/>
                </a:moveTo>
                <a:lnTo>
                  <a:pt x="5509892" y="0"/>
                </a:lnTo>
                <a:lnTo>
                  <a:pt x="5509892" y="3370128"/>
                </a:lnTo>
                <a:lnTo>
                  <a:pt x="0" y="33701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2810542">
            <a:off x="293803" y="6155545"/>
            <a:ext cx="6055440" cy="608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6"/>
              </a:lnSpc>
            </a:pPr>
            <a:r>
              <a:rPr lang="en-US" b="true" sz="3583">
                <a:solidFill>
                  <a:srgbClr val="FFF5D6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QUERY EXECUTION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56544" y="613201"/>
            <a:ext cx="3936128" cy="604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6"/>
              </a:lnSpc>
            </a:pPr>
            <a:r>
              <a:rPr lang="en-US" b="true" sz="3583">
                <a:solidFill>
                  <a:srgbClr val="FFF5D6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QUESTION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51560" y="9510712"/>
            <a:ext cx="6055440" cy="608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6"/>
              </a:lnSpc>
            </a:pPr>
            <a:r>
              <a:rPr lang="en-US" b="true" sz="3583">
                <a:solidFill>
                  <a:srgbClr val="FFF5D6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RESULTS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984475" y="414024"/>
            <a:ext cx="10919313" cy="10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Write a query to select all Loans where the LoanDate is in 2024 and the ReturnDate is NULL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9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7099261" y="9058275"/>
            <a:ext cx="10160039" cy="0"/>
          </a:xfrm>
          <a:prstGeom prst="line">
            <a:avLst/>
          </a:prstGeom>
          <a:ln cap="flat" w="200025">
            <a:solidFill>
              <a:srgbClr val="B38B6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2822958">
            <a:off x="-1834138" y="5167860"/>
            <a:ext cx="10717491" cy="0"/>
          </a:xfrm>
          <a:prstGeom prst="line">
            <a:avLst/>
          </a:prstGeom>
          <a:ln cap="flat" w="200025">
            <a:solidFill>
              <a:srgbClr val="B38B6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-519112" y="1028700"/>
            <a:ext cx="1038225" cy="1038225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5D6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580149" y="8539162"/>
            <a:ext cx="1038225" cy="1038225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5D6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740188" y="8639175"/>
            <a:ext cx="1038225" cy="1038225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5D6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858650" y="288659"/>
            <a:ext cx="11170963" cy="740041"/>
            <a:chOff x="0" y="0"/>
            <a:chExt cx="5036422" cy="33364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036422" cy="333647"/>
            </a:xfrm>
            <a:custGeom>
              <a:avLst/>
              <a:gdLst/>
              <a:ahLst/>
              <a:cxnLst/>
              <a:rect r="r" b="b" t="t" l="l"/>
              <a:pathLst>
                <a:path h="333647" w="5036422">
                  <a:moveTo>
                    <a:pt x="0" y="0"/>
                  </a:moveTo>
                  <a:lnTo>
                    <a:pt x="5036422" y="0"/>
                  </a:lnTo>
                  <a:lnTo>
                    <a:pt x="5036422" y="333647"/>
                  </a:lnTo>
                  <a:lnTo>
                    <a:pt x="0" y="333647"/>
                  </a:lnTo>
                  <a:close/>
                </a:path>
              </a:pathLst>
            </a:custGeom>
            <a:solidFill>
              <a:srgbClr val="FFF5D6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-2710074" y="7604961"/>
            <a:ext cx="6234682" cy="3944853"/>
          </a:xfrm>
          <a:custGeom>
            <a:avLst/>
            <a:gdLst/>
            <a:ahLst/>
            <a:cxnLst/>
            <a:rect r="r" b="b" t="t" l="l"/>
            <a:pathLst>
              <a:path h="3944853" w="6234682">
                <a:moveTo>
                  <a:pt x="0" y="0"/>
                </a:moveTo>
                <a:lnTo>
                  <a:pt x="6234681" y="0"/>
                </a:lnTo>
                <a:lnTo>
                  <a:pt x="6234681" y="3944853"/>
                </a:lnTo>
                <a:lnTo>
                  <a:pt x="0" y="39448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858650" y="1217513"/>
            <a:ext cx="4921763" cy="4061448"/>
          </a:xfrm>
          <a:custGeom>
            <a:avLst/>
            <a:gdLst/>
            <a:ahLst/>
            <a:cxnLst/>
            <a:rect r="r" b="b" t="t" l="l"/>
            <a:pathLst>
              <a:path h="4061448" w="4921763">
                <a:moveTo>
                  <a:pt x="0" y="0"/>
                </a:moveTo>
                <a:lnTo>
                  <a:pt x="4921763" y="0"/>
                </a:lnTo>
                <a:lnTo>
                  <a:pt x="4921763" y="4061448"/>
                </a:lnTo>
                <a:lnTo>
                  <a:pt x="0" y="40614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422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328992" y="5621861"/>
            <a:ext cx="10576944" cy="2778689"/>
          </a:xfrm>
          <a:custGeom>
            <a:avLst/>
            <a:gdLst/>
            <a:ahLst/>
            <a:cxnLst/>
            <a:rect r="r" b="b" t="t" l="l"/>
            <a:pathLst>
              <a:path h="2778689" w="10576944">
                <a:moveTo>
                  <a:pt x="0" y="0"/>
                </a:moveTo>
                <a:lnTo>
                  <a:pt x="10576945" y="0"/>
                </a:lnTo>
                <a:lnTo>
                  <a:pt x="10576945" y="2778689"/>
                </a:lnTo>
                <a:lnTo>
                  <a:pt x="0" y="27786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2810542">
            <a:off x="293803" y="6155545"/>
            <a:ext cx="6055440" cy="608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6"/>
              </a:lnSpc>
            </a:pPr>
            <a:r>
              <a:rPr lang="en-US" b="true" sz="3583">
                <a:solidFill>
                  <a:srgbClr val="FFF5D6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QUERY EXECUTION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22523" y="424388"/>
            <a:ext cx="3936128" cy="604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6"/>
              </a:lnSpc>
            </a:pPr>
            <a:r>
              <a:rPr lang="en-US" b="true" sz="3583">
                <a:solidFill>
                  <a:srgbClr val="FFF5D6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QUESTION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51560" y="9510712"/>
            <a:ext cx="6055440" cy="608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6"/>
              </a:lnSpc>
            </a:pPr>
            <a:r>
              <a:rPr lang="en-US" b="true" sz="3583">
                <a:solidFill>
                  <a:srgbClr val="FFF5D6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RESULTS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984475" y="381185"/>
            <a:ext cx="10919313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Write a query to select all Books where the Title contains 'Science'.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9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7099261" y="9058275"/>
            <a:ext cx="10160039" cy="0"/>
          </a:xfrm>
          <a:prstGeom prst="line">
            <a:avLst/>
          </a:prstGeom>
          <a:ln cap="flat" w="200025">
            <a:solidFill>
              <a:srgbClr val="B38B6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2822958">
            <a:off x="-1834138" y="5167860"/>
            <a:ext cx="10717491" cy="0"/>
          </a:xfrm>
          <a:prstGeom prst="line">
            <a:avLst/>
          </a:prstGeom>
          <a:ln cap="flat" w="200025">
            <a:solidFill>
              <a:srgbClr val="B38B6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-519112" y="1028700"/>
            <a:ext cx="1038225" cy="1038225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5D6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580149" y="8539162"/>
            <a:ext cx="1038225" cy="1038225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5D6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740188" y="8639175"/>
            <a:ext cx="1038225" cy="1038225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5D6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858650" y="288659"/>
            <a:ext cx="11919762" cy="2550898"/>
            <a:chOff x="0" y="0"/>
            <a:chExt cx="5374017" cy="115007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74017" cy="1150071"/>
            </a:xfrm>
            <a:custGeom>
              <a:avLst/>
              <a:gdLst/>
              <a:ahLst/>
              <a:cxnLst/>
              <a:rect r="r" b="b" t="t" l="l"/>
              <a:pathLst>
                <a:path h="1150071" w="5374017">
                  <a:moveTo>
                    <a:pt x="0" y="0"/>
                  </a:moveTo>
                  <a:lnTo>
                    <a:pt x="5374017" y="0"/>
                  </a:lnTo>
                  <a:lnTo>
                    <a:pt x="5374017" y="1150071"/>
                  </a:lnTo>
                  <a:lnTo>
                    <a:pt x="0" y="1150071"/>
                  </a:lnTo>
                  <a:close/>
                </a:path>
              </a:pathLst>
            </a:custGeom>
            <a:solidFill>
              <a:srgbClr val="FFF5D6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-2710074" y="7604961"/>
            <a:ext cx="6234682" cy="3944853"/>
          </a:xfrm>
          <a:custGeom>
            <a:avLst/>
            <a:gdLst/>
            <a:ahLst/>
            <a:cxnLst/>
            <a:rect r="r" b="b" t="t" l="l"/>
            <a:pathLst>
              <a:path h="3944853" w="6234682">
                <a:moveTo>
                  <a:pt x="0" y="0"/>
                </a:moveTo>
                <a:lnTo>
                  <a:pt x="6234681" y="0"/>
                </a:lnTo>
                <a:lnTo>
                  <a:pt x="6234681" y="3944853"/>
                </a:lnTo>
                <a:lnTo>
                  <a:pt x="0" y="39448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448709" y="2952410"/>
            <a:ext cx="6945237" cy="3851855"/>
          </a:xfrm>
          <a:custGeom>
            <a:avLst/>
            <a:gdLst/>
            <a:ahLst/>
            <a:cxnLst/>
            <a:rect r="r" b="b" t="t" l="l"/>
            <a:pathLst>
              <a:path h="3851855" w="6945237">
                <a:moveTo>
                  <a:pt x="0" y="0"/>
                </a:moveTo>
                <a:lnTo>
                  <a:pt x="6945236" y="0"/>
                </a:lnTo>
                <a:lnTo>
                  <a:pt x="6945236" y="3851855"/>
                </a:lnTo>
                <a:lnTo>
                  <a:pt x="0" y="38518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467181" y="4878338"/>
            <a:ext cx="5199771" cy="4040877"/>
          </a:xfrm>
          <a:custGeom>
            <a:avLst/>
            <a:gdLst/>
            <a:ahLst/>
            <a:cxnLst/>
            <a:rect r="r" b="b" t="t" l="l"/>
            <a:pathLst>
              <a:path h="4040877" w="5199771">
                <a:moveTo>
                  <a:pt x="0" y="0"/>
                </a:moveTo>
                <a:lnTo>
                  <a:pt x="5199771" y="0"/>
                </a:lnTo>
                <a:lnTo>
                  <a:pt x="5199771" y="4040877"/>
                </a:lnTo>
                <a:lnTo>
                  <a:pt x="0" y="40408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2810542">
            <a:off x="293803" y="6155545"/>
            <a:ext cx="6055440" cy="608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6"/>
              </a:lnSpc>
            </a:pPr>
            <a:r>
              <a:rPr lang="en-US" b="true" sz="3583">
                <a:solidFill>
                  <a:srgbClr val="FFF5D6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QUERY EXECUTION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29140" y="1202210"/>
            <a:ext cx="3936128" cy="604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6"/>
              </a:lnSpc>
            </a:pPr>
            <a:r>
              <a:rPr lang="en-US" b="true" sz="3583">
                <a:solidFill>
                  <a:srgbClr val="FFF5D6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QUESTION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51560" y="9510712"/>
            <a:ext cx="6055440" cy="608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6"/>
              </a:lnSpc>
            </a:pPr>
            <a:r>
              <a:rPr lang="en-US" b="true" sz="3583">
                <a:solidFill>
                  <a:srgbClr val="FFF5D6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RESULTS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992909" y="231509"/>
            <a:ext cx="11651244" cy="2555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Write a query to select Title and a new column Availability from the Books table. </a:t>
            </a:r>
          </a:p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If a book has been loaned out (i.e., exists in Loans table with a NULL ReturnDate), </a:t>
            </a:r>
          </a:p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set Availability to 'Checked Out', otherwise 'Available'.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9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7099261" y="9058275"/>
            <a:ext cx="10160039" cy="0"/>
          </a:xfrm>
          <a:prstGeom prst="line">
            <a:avLst/>
          </a:prstGeom>
          <a:ln cap="flat" w="200025">
            <a:solidFill>
              <a:srgbClr val="B38B6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2822958">
            <a:off x="-1834138" y="5167860"/>
            <a:ext cx="10717491" cy="0"/>
          </a:xfrm>
          <a:prstGeom prst="line">
            <a:avLst/>
          </a:prstGeom>
          <a:ln cap="flat" w="200025">
            <a:solidFill>
              <a:srgbClr val="B38B6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-519112" y="1028700"/>
            <a:ext cx="1038225" cy="1038225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5D6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580149" y="8539162"/>
            <a:ext cx="1038225" cy="1038225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5D6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740188" y="8639175"/>
            <a:ext cx="1038225" cy="1038225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5D6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858650" y="288659"/>
            <a:ext cx="11229254" cy="1609296"/>
            <a:chOff x="0" y="0"/>
            <a:chExt cx="5062702" cy="7255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062702" cy="725550"/>
            </a:xfrm>
            <a:custGeom>
              <a:avLst/>
              <a:gdLst/>
              <a:ahLst/>
              <a:cxnLst/>
              <a:rect r="r" b="b" t="t" l="l"/>
              <a:pathLst>
                <a:path h="725550" w="5062702">
                  <a:moveTo>
                    <a:pt x="0" y="0"/>
                  </a:moveTo>
                  <a:lnTo>
                    <a:pt x="5062702" y="0"/>
                  </a:lnTo>
                  <a:lnTo>
                    <a:pt x="5062702" y="725550"/>
                  </a:lnTo>
                  <a:lnTo>
                    <a:pt x="0" y="725550"/>
                  </a:lnTo>
                  <a:close/>
                </a:path>
              </a:pathLst>
            </a:custGeom>
            <a:solidFill>
              <a:srgbClr val="FFF5D6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-2710074" y="7604961"/>
            <a:ext cx="6234682" cy="3944853"/>
          </a:xfrm>
          <a:custGeom>
            <a:avLst/>
            <a:gdLst/>
            <a:ahLst/>
            <a:cxnLst/>
            <a:rect r="r" b="b" t="t" l="l"/>
            <a:pathLst>
              <a:path h="3944853" w="6234682">
                <a:moveTo>
                  <a:pt x="0" y="0"/>
                </a:moveTo>
                <a:lnTo>
                  <a:pt x="6234681" y="0"/>
                </a:lnTo>
                <a:lnTo>
                  <a:pt x="6234681" y="3944853"/>
                </a:lnTo>
                <a:lnTo>
                  <a:pt x="0" y="39448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444536" y="2066925"/>
            <a:ext cx="4236697" cy="4024862"/>
          </a:xfrm>
          <a:custGeom>
            <a:avLst/>
            <a:gdLst/>
            <a:ahLst/>
            <a:cxnLst/>
            <a:rect r="r" b="b" t="t" l="l"/>
            <a:pathLst>
              <a:path h="4024862" w="4236697">
                <a:moveTo>
                  <a:pt x="0" y="0"/>
                </a:moveTo>
                <a:lnTo>
                  <a:pt x="4236697" y="0"/>
                </a:lnTo>
                <a:lnTo>
                  <a:pt x="4236697" y="4024862"/>
                </a:lnTo>
                <a:lnTo>
                  <a:pt x="0" y="4024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887392" y="6262831"/>
            <a:ext cx="3333778" cy="2471594"/>
          </a:xfrm>
          <a:custGeom>
            <a:avLst/>
            <a:gdLst/>
            <a:ahLst/>
            <a:cxnLst/>
            <a:rect r="r" b="b" t="t" l="l"/>
            <a:pathLst>
              <a:path h="2471594" w="3333778">
                <a:moveTo>
                  <a:pt x="0" y="0"/>
                </a:moveTo>
                <a:lnTo>
                  <a:pt x="3333778" y="0"/>
                </a:lnTo>
                <a:lnTo>
                  <a:pt x="3333778" y="2471594"/>
                </a:lnTo>
                <a:lnTo>
                  <a:pt x="0" y="24715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2810542">
            <a:off x="293803" y="6155545"/>
            <a:ext cx="6055440" cy="608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6"/>
              </a:lnSpc>
            </a:pPr>
            <a:r>
              <a:rPr lang="en-US" b="true" sz="3583">
                <a:solidFill>
                  <a:srgbClr val="FFF5D6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QUERY EXECUTION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29580" y="757814"/>
            <a:ext cx="3936128" cy="604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6"/>
              </a:lnSpc>
            </a:pPr>
            <a:r>
              <a:rPr lang="en-US" b="true" sz="3583">
                <a:solidFill>
                  <a:srgbClr val="FFF5D6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QUESTION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51560" y="9510712"/>
            <a:ext cx="6055440" cy="608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6"/>
              </a:lnSpc>
            </a:pPr>
            <a:r>
              <a:rPr lang="en-US" b="true" sz="3583">
                <a:solidFill>
                  <a:srgbClr val="FFF5D6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RESULTS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992909" y="231509"/>
            <a:ext cx="11651244" cy="152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Write a query to find all Members who have borrowed more than 5 books. </a:t>
            </a:r>
          </a:p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Use a subquery to find these MemberIDs.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9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7099261" y="9058275"/>
            <a:ext cx="10160039" cy="0"/>
          </a:xfrm>
          <a:prstGeom prst="line">
            <a:avLst/>
          </a:prstGeom>
          <a:ln cap="flat" w="200025">
            <a:solidFill>
              <a:srgbClr val="B38B6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2822958">
            <a:off x="-1834138" y="5167860"/>
            <a:ext cx="10717491" cy="0"/>
          </a:xfrm>
          <a:prstGeom prst="line">
            <a:avLst/>
          </a:prstGeom>
          <a:ln cap="flat" w="200025">
            <a:solidFill>
              <a:srgbClr val="B38B6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-519112" y="1028700"/>
            <a:ext cx="1038225" cy="1038225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5D6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580149" y="8539162"/>
            <a:ext cx="1038225" cy="1038225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5D6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740188" y="8639175"/>
            <a:ext cx="1038225" cy="1038225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5D6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858650" y="288659"/>
            <a:ext cx="11229254" cy="1056931"/>
            <a:chOff x="0" y="0"/>
            <a:chExt cx="5062702" cy="47651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062702" cy="476516"/>
            </a:xfrm>
            <a:custGeom>
              <a:avLst/>
              <a:gdLst/>
              <a:ahLst/>
              <a:cxnLst/>
              <a:rect r="r" b="b" t="t" l="l"/>
              <a:pathLst>
                <a:path h="476516" w="5062702">
                  <a:moveTo>
                    <a:pt x="0" y="0"/>
                  </a:moveTo>
                  <a:lnTo>
                    <a:pt x="5062702" y="0"/>
                  </a:lnTo>
                  <a:lnTo>
                    <a:pt x="5062702" y="476516"/>
                  </a:lnTo>
                  <a:lnTo>
                    <a:pt x="0" y="476516"/>
                  </a:lnTo>
                  <a:close/>
                </a:path>
              </a:pathLst>
            </a:custGeom>
            <a:solidFill>
              <a:srgbClr val="FFF5D6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-2710074" y="7604961"/>
            <a:ext cx="6234682" cy="3944853"/>
          </a:xfrm>
          <a:custGeom>
            <a:avLst/>
            <a:gdLst/>
            <a:ahLst/>
            <a:cxnLst/>
            <a:rect r="r" b="b" t="t" l="l"/>
            <a:pathLst>
              <a:path h="3944853" w="6234682">
                <a:moveTo>
                  <a:pt x="0" y="0"/>
                </a:moveTo>
                <a:lnTo>
                  <a:pt x="6234681" y="0"/>
                </a:lnTo>
                <a:lnTo>
                  <a:pt x="6234681" y="3944853"/>
                </a:lnTo>
                <a:lnTo>
                  <a:pt x="0" y="39448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890587" y="1820320"/>
            <a:ext cx="9958180" cy="2848450"/>
          </a:xfrm>
          <a:custGeom>
            <a:avLst/>
            <a:gdLst/>
            <a:ahLst/>
            <a:cxnLst/>
            <a:rect r="r" b="b" t="t" l="l"/>
            <a:pathLst>
              <a:path h="2848450" w="9958180">
                <a:moveTo>
                  <a:pt x="0" y="0"/>
                </a:moveTo>
                <a:lnTo>
                  <a:pt x="9958180" y="0"/>
                </a:lnTo>
                <a:lnTo>
                  <a:pt x="9958180" y="2848450"/>
                </a:lnTo>
                <a:lnTo>
                  <a:pt x="0" y="28484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037649" y="5143500"/>
            <a:ext cx="4673239" cy="3077957"/>
          </a:xfrm>
          <a:custGeom>
            <a:avLst/>
            <a:gdLst/>
            <a:ahLst/>
            <a:cxnLst/>
            <a:rect r="r" b="b" t="t" l="l"/>
            <a:pathLst>
              <a:path h="3077957" w="4673239">
                <a:moveTo>
                  <a:pt x="0" y="0"/>
                </a:moveTo>
                <a:lnTo>
                  <a:pt x="4673239" y="0"/>
                </a:lnTo>
                <a:lnTo>
                  <a:pt x="4673239" y="3077957"/>
                </a:lnTo>
                <a:lnTo>
                  <a:pt x="0" y="30779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2810542">
            <a:off x="293803" y="6155545"/>
            <a:ext cx="6055440" cy="608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6"/>
              </a:lnSpc>
            </a:pPr>
            <a:r>
              <a:rPr lang="en-US" b="true" sz="3583">
                <a:solidFill>
                  <a:srgbClr val="FFF5D6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QUERY EXECUTION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22523" y="481631"/>
            <a:ext cx="3936128" cy="604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6"/>
              </a:lnSpc>
            </a:pPr>
            <a:r>
              <a:rPr lang="en-US" b="true" sz="3583">
                <a:solidFill>
                  <a:srgbClr val="FFF5D6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QUESTION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51560" y="9510712"/>
            <a:ext cx="6055440" cy="608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6"/>
              </a:lnSpc>
            </a:pPr>
            <a:r>
              <a:rPr lang="en-US" b="true" sz="3583">
                <a:solidFill>
                  <a:srgbClr val="FFF5D6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RESULTS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992909" y="231509"/>
            <a:ext cx="11651244" cy="10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Write a query to get the total number of books borrowed by each Member. </a:t>
            </a:r>
            <a:r>
              <a:rPr lang="en-US" sz="290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Group the results by MemberID.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9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7099261" y="9058275"/>
            <a:ext cx="10160039" cy="0"/>
          </a:xfrm>
          <a:prstGeom prst="line">
            <a:avLst/>
          </a:prstGeom>
          <a:ln cap="flat" w="200025">
            <a:solidFill>
              <a:srgbClr val="B38B6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2822958">
            <a:off x="-1834138" y="5167860"/>
            <a:ext cx="10717491" cy="0"/>
          </a:xfrm>
          <a:prstGeom prst="line">
            <a:avLst/>
          </a:prstGeom>
          <a:ln cap="flat" w="200025">
            <a:solidFill>
              <a:srgbClr val="B38B6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-519112" y="1028700"/>
            <a:ext cx="1038225" cy="1038225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5D6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580149" y="8539162"/>
            <a:ext cx="1038225" cy="1038225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5D6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740188" y="8639175"/>
            <a:ext cx="1038225" cy="1038225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5D6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565708" y="287139"/>
            <a:ext cx="12191780" cy="1533181"/>
            <a:chOff x="0" y="0"/>
            <a:chExt cx="5496657" cy="6912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496657" cy="691233"/>
            </a:xfrm>
            <a:custGeom>
              <a:avLst/>
              <a:gdLst/>
              <a:ahLst/>
              <a:cxnLst/>
              <a:rect r="r" b="b" t="t" l="l"/>
              <a:pathLst>
                <a:path h="691233" w="5496657">
                  <a:moveTo>
                    <a:pt x="0" y="0"/>
                  </a:moveTo>
                  <a:lnTo>
                    <a:pt x="5496657" y="0"/>
                  </a:lnTo>
                  <a:lnTo>
                    <a:pt x="5496657" y="691233"/>
                  </a:lnTo>
                  <a:lnTo>
                    <a:pt x="0" y="691233"/>
                  </a:lnTo>
                  <a:close/>
                </a:path>
              </a:pathLst>
            </a:custGeom>
            <a:solidFill>
              <a:srgbClr val="FFF5D6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-2710074" y="7604961"/>
            <a:ext cx="6234682" cy="3944853"/>
          </a:xfrm>
          <a:custGeom>
            <a:avLst/>
            <a:gdLst/>
            <a:ahLst/>
            <a:cxnLst/>
            <a:rect r="r" b="b" t="t" l="l"/>
            <a:pathLst>
              <a:path h="3944853" w="6234682">
                <a:moveTo>
                  <a:pt x="0" y="0"/>
                </a:moveTo>
                <a:lnTo>
                  <a:pt x="6234681" y="0"/>
                </a:lnTo>
                <a:lnTo>
                  <a:pt x="6234681" y="3944853"/>
                </a:lnTo>
                <a:lnTo>
                  <a:pt x="0" y="39448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466005" y="1926879"/>
            <a:ext cx="9355989" cy="4222088"/>
          </a:xfrm>
          <a:custGeom>
            <a:avLst/>
            <a:gdLst/>
            <a:ahLst/>
            <a:cxnLst/>
            <a:rect r="r" b="b" t="t" l="l"/>
            <a:pathLst>
              <a:path h="4222088" w="9355989">
                <a:moveTo>
                  <a:pt x="0" y="0"/>
                </a:moveTo>
                <a:lnTo>
                  <a:pt x="9355990" y="0"/>
                </a:lnTo>
                <a:lnTo>
                  <a:pt x="9355990" y="4222088"/>
                </a:lnTo>
                <a:lnTo>
                  <a:pt x="0" y="42220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587444" y="6358517"/>
            <a:ext cx="6740971" cy="2492888"/>
          </a:xfrm>
          <a:custGeom>
            <a:avLst/>
            <a:gdLst/>
            <a:ahLst/>
            <a:cxnLst/>
            <a:rect r="r" b="b" t="t" l="l"/>
            <a:pathLst>
              <a:path h="2492888" w="6740971">
                <a:moveTo>
                  <a:pt x="0" y="0"/>
                </a:moveTo>
                <a:lnTo>
                  <a:pt x="6740972" y="0"/>
                </a:lnTo>
                <a:lnTo>
                  <a:pt x="6740972" y="2492888"/>
                </a:lnTo>
                <a:lnTo>
                  <a:pt x="0" y="24928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2810542">
            <a:off x="293803" y="6155545"/>
            <a:ext cx="6055440" cy="608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6"/>
              </a:lnSpc>
            </a:pPr>
            <a:r>
              <a:rPr lang="en-US" b="true" sz="3583">
                <a:solidFill>
                  <a:srgbClr val="FFF5D6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QUERY EXECUTION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55127" y="718236"/>
            <a:ext cx="3936128" cy="604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6"/>
              </a:lnSpc>
            </a:pPr>
            <a:r>
              <a:rPr lang="en-US" b="true" sz="3583">
                <a:solidFill>
                  <a:srgbClr val="FFF5D6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QUESTION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51560" y="9510712"/>
            <a:ext cx="6055440" cy="608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6"/>
              </a:lnSpc>
            </a:pPr>
            <a:r>
              <a:rPr lang="en-US" b="true" sz="3583">
                <a:solidFill>
                  <a:srgbClr val="FFF5D6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RESULTS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858650" y="261885"/>
            <a:ext cx="11651244" cy="152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Write a query to get the total FineAmount collected for each LoanID, </a:t>
            </a:r>
          </a:p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but only include loans where the total fine amount is greater than $10. Use the HAVING clause.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98189" y="1726998"/>
            <a:ext cx="14558964" cy="1808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3"/>
              </a:lnSpc>
            </a:pPr>
            <a:r>
              <a:rPr lang="en-US" sz="9298">
                <a:solidFill>
                  <a:srgbClr val="253943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LIBRARY MANAGMENT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08625" y="3700807"/>
            <a:ext cx="1076589" cy="1447736"/>
          </a:xfrm>
          <a:custGeom>
            <a:avLst/>
            <a:gdLst/>
            <a:ahLst/>
            <a:cxnLst/>
            <a:rect r="r" b="b" t="t" l="l"/>
            <a:pathLst>
              <a:path h="1447736" w="1076589">
                <a:moveTo>
                  <a:pt x="0" y="0"/>
                </a:moveTo>
                <a:lnTo>
                  <a:pt x="1076589" y="0"/>
                </a:lnTo>
                <a:lnTo>
                  <a:pt x="1076589" y="1447736"/>
                </a:lnTo>
                <a:lnTo>
                  <a:pt x="0" y="14477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77671" y="3535857"/>
            <a:ext cx="2039028" cy="1612686"/>
          </a:xfrm>
          <a:custGeom>
            <a:avLst/>
            <a:gdLst/>
            <a:ahLst/>
            <a:cxnLst/>
            <a:rect r="r" b="b" t="t" l="l"/>
            <a:pathLst>
              <a:path h="1612686" w="2039028">
                <a:moveTo>
                  <a:pt x="0" y="0"/>
                </a:moveTo>
                <a:lnTo>
                  <a:pt x="2039028" y="0"/>
                </a:lnTo>
                <a:lnTo>
                  <a:pt x="2039028" y="1612686"/>
                </a:lnTo>
                <a:lnTo>
                  <a:pt x="0" y="16126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5587" y="6022126"/>
            <a:ext cx="1658637" cy="1387224"/>
          </a:xfrm>
          <a:custGeom>
            <a:avLst/>
            <a:gdLst/>
            <a:ahLst/>
            <a:cxnLst/>
            <a:rect r="r" b="b" t="t" l="l"/>
            <a:pathLst>
              <a:path h="1387224" w="1658637">
                <a:moveTo>
                  <a:pt x="0" y="0"/>
                </a:moveTo>
                <a:lnTo>
                  <a:pt x="1658637" y="0"/>
                </a:lnTo>
                <a:lnTo>
                  <a:pt x="1658637" y="1387224"/>
                </a:lnTo>
                <a:lnTo>
                  <a:pt x="0" y="13872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05554" y="6116940"/>
            <a:ext cx="2097701" cy="1197597"/>
          </a:xfrm>
          <a:custGeom>
            <a:avLst/>
            <a:gdLst/>
            <a:ahLst/>
            <a:cxnLst/>
            <a:rect r="r" b="b" t="t" l="l"/>
            <a:pathLst>
              <a:path h="1197597" w="2097701">
                <a:moveTo>
                  <a:pt x="0" y="0"/>
                </a:moveTo>
                <a:lnTo>
                  <a:pt x="2097701" y="0"/>
                </a:lnTo>
                <a:lnTo>
                  <a:pt x="2097701" y="1197596"/>
                </a:lnTo>
                <a:lnTo>
                  <a:pt x="0" y="11975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620480" y="4072344"/>
            <a:ext cx="4105677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b="true" sz="3500">
                <a:solidFill>
                  <a:srgbClr val="253943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1.INTRODUCTION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68081" y="6269444"/>
            <a:ext cx="5909589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b="true" sz="3500">
                <a:solidFill>
                  <a:srgbClr val="253943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2.PROJECT OBJECTIVES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151608" y="4083363"/>
            <a:ext cx="3821895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b="true" sz="3500">
                <a:solidFill>
                  <a:srgbClr val="253943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4.SQL QUERIES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51608" y="6374426"/>
            <a:ext cx="3821895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b="true" sz="3500">
                <a:solidFill>
                  <a:srgbClr val="253943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5.CONCLUSION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34050" y="8468850"/>
            <a:ext cx="6281342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b="true" sz="3500">
                <a:solidFill>
                  <a:srgbClr val="253943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3.DATABASE STRUCTURE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144045" y="8468850"/>
            <a:ext cx="4413108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b="true" sz="3500">
                <a:solidFill>
                  <a:srgbClr val="253943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6.CONTACT/LINKS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028700" y="7893606"/>
            <a:ext cx="1738463" cy="1364694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9679281" y="7893606"/>
            <a:ext cx="1750249" cy="153146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9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7099261" y="9058275"/>
            <a:ext cx="10160039" cy="0"/>
          </a:xfrm>
          <a:prstGeom prst="line">
            <a:avLst/>
          </a:prstGeom>
          <a:ln cap="flat" w="200025">
            <a:solidFill>
              <a:srgbClr val="B38B6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2822958">
            <a:off x="-1834138" y="5167860"/>
            <a:ext cx="10717491" cy="0"/>
          </a:xfrm>
          <a:prstGeom prst="line">
            <a:avLst/>
          </a:prstGeom>
          <a:ln cap="flat" w="200025">
            <a:solidFill>
              <a:srgbClr val="B38B6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-519112" y="1028700"/>
            <a:ext cx="1038225" cy="1038225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5D6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580149" y="8539162"/>
            <a:ext cx="1038225" cy="1038225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5D6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740188" y="8639175"/>
            <a:ext cx="1038225" cy="1038225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5D6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565708" y="287139"/>
            <a:ext cx="11174480" cy="780755"/>
            <a:chOff x="0" y="0"/>
            <a:chExt cx="5038007" cy="3520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038007" cy="352003"/>
            </a:xfrm>
            <a:custGeom>
              <a:avLst/>
              <a:gdLst/>
              <a:ahLst/>
              <a:cxnLst/>
              <a:rect r="r" b="b" t="t" l="l"/>
              <a:pathLst>
                <a:path h="352003" w="5038007">
                  <a:moveTo>
                    <a:pt x="0" y="0"/>
                  </a:moveTo>
                  <a:lnTo>
                    <a:pt x="5038007" y="0"/>
                  </a:lnTo>
                  <a:lnTo>
                    <a:pt x="5038007" y="352003"/>
                  </a:lnTo>
                  <a:lnTo>
                    <a:pt x="0" y="352003"/>
                  </a:lnTo>
                  <a:close/>
                </a:path>
              </a:pathLst>
            </a:custGeom>
            <a:solidFill>
              <a:srgbClr val="FFF5D6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-2710074" y="7604961"/>
            <a:ext cx="6234682" cy="3944853"/>
          </a:xfrm>
          <a:custGeom>
            <a:avLst/>
            <a:gdLst/>
            <a:ahLst/>
            <a:cxnLst/>
            <a:rect r="r" b="b" t="t" l="l"/>
            <a:pathLst>
              <a:path h="3944853" w="6234682">
                <a:moveTo>
                  <a:pt x="0" y="0"/>
                </a:moveTo>
                <a:lnTo>
                  <a:pt x="6234681" y="0"/>
                </a:lnTo>
                <a:lnTo>
                  <a:pt x="6234681" y="3944853"/>
                </a:lnTo>
                <a:lnTo>
                  <a:pt x="0" y="39448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597644" y="1345590"/>
            <a:ext cx="8255783" cy="4040436"/>
          </a:xfrm>
          <a:custGeom>
            <a:avLst/>
            <a:gdLst/>
            <a:ahLst/>
            <a:cxnLst/>
            <a:rect r="r" b="b" t="t" l="l"/>
            <a:pathLst>
              <a:path h="4040436" w="8255783">
                <a:moveTo>
                  <a:pt x="0" y="0"/>
                </a:moveTo>
                <a:lnTo>
                  <a:pt x="8255783" y="0"/>
                </a:lnTo>
                <a:lnTo>
                  <a:pt x="8255783" y="4040436"/>
                </a:lnTo>
                <a:lnTo>
                  <a:pt x="0" y="40404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637549" y="5667659"/>
            <a:ext cx="8071771" cy="3108983"/>
          </a:xfrm>
          <a:custGeom>
            <a:avLst/>
            <a:gdLst/>
            <a:ahLst/>
            <a:cxnLst/>
            <a:rect r="r" b="b" t="t" l="l"/>
            <a:pathLst>
              <a:path h="3108983" w="8071771">
                <a:moveTo>
                  <a:pt x="0" y="0"/>
                </a:moveTo>
                <a:lnTo>
                  <a:pt x="8071770" y="0"/>
                </a:lnTo>
                <a:lnTo>
                  <a:pt x="8071770" y="3108983"/>
                </a:lnTo>
                <a:lnTo>
                  <a:pt x="0" y="31089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2810542">
            <a:off x="293803" y="6155545"/>
            <a:ext cx="6055440" cy="608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6"/>
              </a:lnSpc>
            </a:pPr>
            <a:r>
              <a:rPr lang="en-US" b="true" sz="3583">
                <a:solidFill>
                  <a:srgbClr val="FFF5D6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QUERY EXECUTION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29580" y="424388"/>
            <a:ext cx="3936128" cy="604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6"/>
              </a:lnSpc>
            </a:pPr>
            <a:r>
              <a:rPr lang="en-US" b="true" sz="3583">
                <a:solidFill>
                  <a:srgbClr val="FFF5D6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QUESTION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51560" y="9510712"/>
            <a:ext cx="6055440" cy="608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6"/>
              </a:lnSpc>
            </a:pPr>
            <a:r>
              <a:rPr lang="en-US" b="true" sz="3583">
                <a:solidFill>
                  <a:srgbClr val="FFF5D6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RESULTS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837726" y="400022"/>
            <a:ext cx="11651244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Write a query to select the top 5 most frequently borrowed books.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9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7099261" y="9058275"/>
            <a:ext cx="10160039" cy="0"/>
          </a:xfrm>
          <a:prstGeom prst="line">
            <a:avLst/>
          </a:prstGeom>
          <a:ln cap="flat" w="200025">
            <a:solidFill>
              <a:srgbClr val="B38B6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2822958">
            <a:off x="-1834138" y="5167860"/>
            <a:ext cx="10717491" cy="0"/>
          </a:xfrm>
          <a:prstGeom prst="line">
            <a:avLst/>
          </a:prstGeom>
          <a:ln cap="flat" w="200025">
            <a:solidFill>
              <a:srgbClr val="B38B6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-519112" y="1028700"/>
            <a:ext cx="1038225" cy="1038225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5D6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580149" y="8539162"/>
            <a:ext cx="1038225" cy="1038225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5D6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740188" y="8639175"/>
            <a:ext cx="1038225" cy="1038225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5D6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565708" y="287139"/>
            <a:ext cx="12074233" cy="1260673"/>
            <a:chOff x="0" y="0"/>
            <a:chExt cx="5443660" cy="56837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443660" cy="568374"/>
            </a:xfrm>
            <a:custGeom>
              <a:avLst/>
              <a:gdLst/>
              <a:ahLst/>
              <a:cxnLst/>
              <a:rect r="r" b="b" t="t" l="l"/>
              <a:pathLst>
                <a:path h="568374" w="5443660">
                  <a:moveTo>
                    <a:pt x="0" y="0"/>
                  </a:moveTo>
                  <a:lnTo>
                    <a:pt x="5443660" y="0"/>
                  </a:lnTo>
                  <a:lnTo>
                    <a:pt x="5443660" y="568374"/>
                  </a:lnTo>
                  <a:lnTo>
                    <a:pt x="0" y="568374"/>
                  </a:lnTo>
                  <a:close/>
                </a:path>
              </a:pathLst>
            </a:custGeom>
            <a:solidFill>
              <a:srgbClr val="FFF5D6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-2710074" y="7604961"/>
            <a:ext cx="6234682" cy="3944853"/>
          </a:xfrm>
          <a:custGeom>
            <a:avLst/>
            <a:gdLst/>
            <a:ahLst/>
            <a:cxnLst/>
            <a:rect r="r" b="b" t="t" l="l"/>
            <a:pathLst>
              <a:path h="3944853" w="6234682">
                <a:moveTo>
                  <a:pt x="0" y="0"/>
                </a:moveTo>
                <a:lnTo>
                  <a:pt x="6234681" y="0"/>
                </a:lnTo>
                <a:lnTo>
                  <a:pt x="6234681" y="3944853"/>
                </a:lnTo>
                <a:lnTo>
                  <a:pt x="0" y="39448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465524" y="1844234"/>
            <a:ext cx="6023446" cy="3281591"/>
          </a:xfrm>
          <a:custGeom>
            <a:avLst/>
            <a:gdLst/>
            <a:ahLst/>
            <a:cxnLst/>
            <a:rect r="r" b="b" t="t" l="l"/>
            <a:pathLst>
              <a:path h="3281591" w="6023446">
                <a:moveTo>
                  <a:pt x="0" y="0"/>
                </a:moveTo>
                <a:lnTo>
                  <a:pt x="6023446" y="0"/>
                </a:lnTo>
                <a:lnTo>
                  <a:pt x="6023446" y="3281591"/>
                </a:lnTo>
                <a:lnTo>
                  <a:pt x="0" y="32815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580149" y="5503961"/>
            <a:ext cx="6468211" cy="2657066"/>
          </a:xfrm>
          <a:custGeom>
            <a:avLst/>
            <a:gdLst/>
            <a:ahLst/>
            <a:cxnLst/>
            <a:rect r="r" b="b" t="t" l="l"/>
            <a:pathLst>
              <a:path h="2657066" w="6468211">
                <a:moveTo>
                  <a:pt x="0" y="0"/>
                </a:moveTo>
                <a:lnTo>
                  <a:pt x="6468210" y="0"/>
                </a:lnTo>
                <a:lnTo>
                  <a:pt x="6468210" y="2657066"/>
                </a:lnTo>
                <a:lnTo>
                  <a:pt x="0" y="26570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2810542">
            <a:off x="293803" y="6155545"/>
            <a:ext cx="6055440" cy="608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6"/>
              </a:lnSpc>
            </a:pPr>
            <a:r>
              <a:rPr lang="en-US" b="true" sz="3583">
                <a:solidFill>
                  <a:srgbClr val="FFF5D6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QUERY EXECUTION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56544" y="599198"/>
            <a:ext cx="3936128" cy="604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6"/>
              </a:lnSpc>
            </a:pPr>
            <a:r>
              <a:rPr lang="en-US" b="true" sz="3583">
                <a:solidFill>
                  <a:srgbClr val="FFF5D6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QUESTION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575104" y="9486900"/>
            <a:ext cx="6055440" cy="608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6"/>
              </a:lnSpc>
            </a:pPr>
            <a:r>
              <a:rPr lang="en-US" b="true" sz="3583">
                <a:solidFill>
                  <a:srgbClr val="FFF5D6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 RESULTS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837726" y="400022"/>
            <a:ext cx="11651244" cy="10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 Write a query to join Loans with Books to get a list of all loans with Title, LoanDate, and ReturnDate.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9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7099261" y="9058275"/>
            <a:ext cx="10160039" cy="0"/>
          </a:xfrm>
          <a:prstGeom prst="line">
            <a:avLst/>
          </a:prstGeom>
          <a:ln cap="flat" w="200025">
            <a:solidFill>
              <a:srgbClr val="B38B6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2822958">
            <a:off x="-1834138" y="5167860"/>
            <a:ext cx="10717491" cy="0"/>
          </a:xfrm>
          <a:prstGeom prst="line">
            <a:avLst/>
          </a:prstGeom>
          <a:ln cap="flat" w="200025">
            <a:solidFill>
              <a:srgbClr val="B38B6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-519112" y="1028700"/>
            <a:ext cx="1038225" cy="1038225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5D6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580149" y="8539162"/>
            <a:ext cx="1038225" cy="1038225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5D6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740188" y="8639175"/>
            <a:ext cx="1038225" cy="1038225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5D6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565708" y="287139"/>
            <a:ext cx="12074233" cy="1260673"/>
            <a:chOff x="0" y="0"/>
            <a:chExt cx="5443660" cy="56837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443660" cy="568374"/>
            </a:xfrm>
            <a:custGeom>
              <a:avLst/>
              <a:gdLst/>
              <a:ahLst/>
              <a:cxnLst/>
              <a:rect r="r" b="b" t="t" l="l"/>
              <a:pathLst>
                <a:path h="568374" w="5443660">
                  <a:moveTo>
                    <a:pt x="0" y="0"/>
                  </a:moveTo>
                  <a:lnTo>
                    <a:pt x="5443660" y="0"/>
                  </a:lnTo>
                  <a:lnTo>
                    <a:pt x="5443660" y="568374"/>
                  </a:lnTo>
                  <a:lnTo>
                    <a:pt x="0" y="568374"/>
                  </a:lnTo>
                  <a:close/>
                </a:path>
              </a:pathLst>
            </a:custGeom>
            <a:solidFill>
              <a:srgbClr val="FFF5D6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-2710074" y="7604961"/>
            <a:ext cx="6234682" cy="3944853"/>
          </a:xfrm>
          <a:custGeom>
            <a:avLst/>
            <a:gdLst/>
            <a:ahLst/>
            <a:cxnLst/>
            <a:rect r="r" b="b" t="t" l="l"/>
            <a:pathLst>
              <a:path h="3944853" w="6234682">
                <a:moveTo>
                  <a:pt x="0" y="0"/>
                </a:moveTo>
                <a:lnTo>
                  <a:pt x="6234681" y="0"/>
                </a:lnTo>
                <a:lnTo>
                  <a:pt x="6234681" y="3944853"/>
                </a:lnTo>
                <a:lnTo>
                  <a:pt x="0" y="39448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565708" y="1759899"/>
            <a:ext cx="9984091" cy="3628530"/>
          </a:xfrm>
          <a:custGeom>
            <a:avLst/>
            <a:gdLst/>
            <a:ahLst/>
            <a:cxnLst/>
            <a:rect r="r" b="b" t="t" l="l"/>
            <a:pathLst>
              <a:path h="3628530" w="9984091">
                <a:moveTo>
                  <a:pt x="0" y="0"/>
                </a:moveTo>
                <a:lnTo>
                  <a:pt x="9984091" y="0"/>
                </a:lnTo>
                <a:lnTo>
                  <a:pt x="9984091" y="3628530"/>
                </a:lnTo>
                <a:lnTo>
                  <a:pt x="0" y="36285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466152" y="5597979"/>
            <a:ext cx="6750709" cy="3109702"/>
          </a:xfrm>
          <a:custGeom>
            <a:avLst/>
            <a:gdLst/>
            <a:ahLst/>
            <a:cxnLst/>
            <a:rect r="r" b="b" t="t" l="l"/>
            <a:pathLst>
              <a:path h="3109702" w="6750709">
                <a:moveTo>
                  <a:pt x="0" y="0"/>
                </a:moveTo>
                <a:lnTo>
                  <a:pt x="6750709" y="0"/>
                </a:lnTo>
                <a:lnTo>
                  <a:pt x="6750709" y="3109701"/>
                </a:lnTo>
                <a:lnTo>
                  <a:pt x="0" y="31097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2810542">
            <a:off x="293803" y="6155545"/>
            <a:ext cx="6055440" cy="608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6"/>
              </a:lnSpc>
            </a:pPr>
            <a:r>
              <a:rPr lang="en-US" b="true" sz="3583">
                <a:solidFill>
                  <a:srgbClr val="FFF5D6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QUERY EXECUTION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29580" y="599198"/>
            <a:ext cx="3936128" cy="604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6"/>
              </a:lnSpc>
            </a:pPr>
            <a:r>
              <a:rPr lang="en-US" b="true" sz="3583">
                <a:solidFill>
                  <a:srgbClr val="FFF5D6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QUESTION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575104" y="9510713"/>
            <a:ext cx="6055440" cy="608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6"/>
              </a:lnSpc>
            </a:pPr>
            <a:r>
              <a:rPr lang="en-US" b="true" sz="3583">
                <a:solidFill>
                  <a:srgbClr val="FFF5D6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 RESULTS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837726" y="400022"/>
            <a:ext cx="11651244" cy="10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Write a query to get a list of all Books and any associated loans. </a:t>
            </a:r>
          </a:p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Include books that might not be currently borrowed.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8A2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2881" y="4728318"/>
            <a:ext cx="10223240" cy="1173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03"/>
              </a:lnSpc>
            </a:pPr>
            <a:r>
              <a:rPr lang="en-US" sz="10003">
                <a:solidFill>
                  <a:srgbClr val="253943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5.CONCLUSION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678124" y="2063060"/>
            <a:ext cx="7041007" cy="6160881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3945898" y="8179850"/>
            <a:ext cx="7315200" cy="3817204"/>
          </a:xfrm>
          <a:custGeom>
            <a:avLst/>
            <a:gdLst/>
            <a:ahLst/>
            <a:cxnLst/>
            <a:rect r="r" b="b" t="t" l="l"/>
            <a:pathLst>
              <a:path h="3817204" w="7315200">
                <a:moveTo>
                  <a:pt x="0" y="0"/>
                </a:moveTo>
                <a:lnTo>
                  <a:pt x="7315200" y="0"/>
                </a:lnTo>
                <a:lnTo>
                  <a:pt x="7315200" y="3817204"/>
                </a:lnTo>
                <a:lnTo>
                  <a:pt x="0" y="38172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16652" y="-1753507"/>
            <a:ext cx="6234682" cy="3944853"/>
          </a:xfrm>
          <a:custGeom>
            <a:avLst/>
            <a:gdLst/>
            <a:ahLst/>
            <a:cxnLst/>
            <a:rect r="r" b="b" t="t" l="l"/>
            <a:pathLst>
              <a:path h="3944853" w="6234682">
                <a:moveTo>
                  <a:pt x="0" y="0"/>
                </a:moveTo>
                <a:lnTo>
                  <a:pt x="6234682" y="0"/>
                </a:lnTo>
                <a:lnTo>
                  <a:pt x="6234682" y="3944853"/>
                </a:lnTo>
                <a:lnTo>
                  <a:pt x="0" y="39448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8A2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08739" y="3152420"/>
            <a:ext cx="13956136" cy="2758990"/>
            <a:chOff x="0" y="0"/>
            <a:chExt cx="6292115" cy="12438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92115" cy="1243889"/>
            </a:xfrm>
            <a:custGeom>
              <a:avLst/>
              <a:gdLst/>
              <a:ahLst/>
              <a:cxnLst/>
              <a:rect r="r" b="b" t="t" l="l"/>
              <a:pathLst>
                <a:path h="1243889" w="6292115">
                  <a:moveTo>
                    <a:pt x="0" y="0"/>
                  </a:moveTo>
                  <a:lnTo>
                    <a:pt x="6292115" y="0"/>
                  </a:lnTo>
                  <a:lnTo>
                    <a:pt x="6292115" y="1243889"/>
                  </a:lnTo>
                  <a:lnTo>
                    <a:pt x="0" y="1243889"/>
                  </a:lnTo>
                  <a:close/>
                </a:path>
              </a:pathLst>
            </a:custGeom>
            <a:solidFill>
              <a:srgbClr val="253943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3683853" y="3325954"/>
            <a:ext cx="13104069" cy="683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3"/>
              </a:lnSpc>
            </a:pPr>
            <a:r>
              <a:rPr lang="en-US" b="true" sz="4016">
                <a:solidFill>
                  <a:srgbClr val="FFF5D6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STREAMLINING LIBRARY OPERATIONS WITH SQL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23125" y="3152420"/>
            <a:ext cx="3220647" cy="268924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223125" y="6706828"/>
            <a:ext cx="14150561" cy="2758990"/>
            <a:chOff x="0" y="0"/>
            <a:chExt cx="6379772" cy="124388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79771" cy="1243889"/>
            </a:xfrm>
            <a:custGeom>
              <a:avLst/>
              <a:gdLst/>
              <a:ahLst/>
              <a:cxnLst/>
              <a:rect r="r" b="b" t="t" l="l"/>
              <a:pathLst>
                <a:path h="1243889" w="6379771">
                  <a:moveTo>
                    <a:pt x="0" y="0"/>
                  </a:moveTo>
                  <a:lnTo>
                    <a:pt x="6379771" y="0"/>
                  </a:lnTo>
                  <a:lnTo>
                    <a:pt x="6379771" y="1243889"/>
                  </a:lnTo>
                  <a:lnTo>
                    <a:pt x="0" y="1243889"/>
                  </a:lnTo>
                  <a:close/>
                </a:path>
              </a:pathLst>
            </a:custGeom>
            <a:solidFill>
              <a:srgbClr val="253943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3676566" y="5911410"/>
            <a:ext cx="4213822" cy="3554407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654995" y="7113361"/>
            <a:ext cx="11529617" cy="732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78"/>
              </a:lnSpc>
            </a:pPr>
            <a:r>
              <a:rPr lang="en-US" b="true" sz="4341">
                <a:solidFill>
                  <a:srgbClr val="FFF5D6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LEARNINGS AND FUTURE PROSPECTS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54995" y="8019647"/>
            <a:ext cx="12021571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5D6"/>
                </a:solidFill>
                <a:latin typeface="TT Norms"/>
                <a:ea typeface="TT Norms"/>
                <a:cs typeface="TT Norms"/>
                <a:sym typeface="TT Norms"/>
              </a:rPr>
              <a:t>Mastered advanced SQL techniques and explored potential applications for larger-scale systems.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452563" y="4430366"/>
            <a:ext cx="12192533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5D6"/>
                </a:solidFill>
                <a:latin typeface="TT Norms"/>
                <a:ea typeface="TT Norms"/>
                <a:cs typeface="TT Norms"/>
                <a:sym typeface="TT Norms"/>
              </a:rPr>
              <a:t>Efficient database management improved book loans, member tracking, and fine calculations.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75917" y="1360892"/>
            <a:ext cx="14536166" cy="1553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26"/>
              </a:lnSpc>
            </a:pPr>
            <a:r>
              <a:rPr lang="en-US" sz="13090">
                <a:solidFill>
                  <a:srgbClr val="253943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#CONCLUSION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8A2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34343" y="2872878"/>
            <a:ext cx="7630532" cy="6886507"/>
            <a:chOff x="0" y="0"/>
            <a:chExt cx="3440221" cy="31047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40221" cy="3104777"/>
            </a:xfrm>
            <a:custGeom>
              <a:avLst/>
              <a:gdLst/>
              <a:ahLst/>
              <a:cxnLst/>
              <a:rect r="r" b="b" t="t" l="l"/>
              <a:pathLst>
                <a:path h="3104777" w="3440221">
                  <a:moveTo>
                    <a:pt x="0" y="0"/>
                  </a:moveTo>
                  <a:lnTo>
                    <a:pt x="3440221" y="0"/>
                  </a:lnTo>
                  <a:lnTo>
                    <a:pt x="3440221" y="3104777"/>
                  </a:lnTo>
                  <a:lnTo>
                    <a:pt x="0" y="3104777"/>
                  </a:lnTo>
                  <a:close/>
                </a:path>
              </a:pathLst>
            </a:custGeom>
            <a:solidFill>
              <a:srgbClr val="FFF5D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19200" y="2872878"/>
            <a:ext cx="7630532" cy="6886507"/>
            <a:chOff x="0" y="0"/>
            <a:chExt cx="3440221" cy="310477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40221" cy="3104777"/>
            </a:xfrm>
            <a:custGeom>
              <a:avLst/>
              <a:gdLst/>
              <a:ahLst/>
              <a:cxnLst/>
              <a:rect r="r" b="b" t="t" l="l"/>
              <a:pathLst>
                <a:path h="3104777" w="3440221">
                  <a:moveTo>
                    <a:pt x="0" y="0"/>
                  </a:moveTo>
                  <a:lnTo>
                    <a:pt x="3440221" y="0"/>
                  </a:lnTo>
                  <a:lnTo>
                    <a:pt x="3440221" y="3104777"/>
                  </a:lnTo>
                  <a:lnTo>
                    <a:pt x="0" y="3104777"/>
                  </a:lnTo>
                  <a:close/>
                </a:path>
              </a:pathLst>
            </a:custGeom>
            <a:solidFill>
              <a:srgbClr val="FFF5D6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209952" y="7877814"/>
            <a:ext cx="3279561" cy="268924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657124" y="3021241"/>
            <a:ext cx="7184970" cy="1389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3"/>
              </a:lnSpc>
            </a:pPr>
            <a:r>
              <a:rPr lang="en-US" b="true" sz="3980">
                <a:solidFill>
                  <a:srgbClr val="0F232D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PRACTICAL APPLICATION OF SQL SKILLS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69511" y="3095851"/>
            <a:ext cx="6529910" cy="1148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</a:pPr>
            <a:r>
              <a:rPr lang="en-US" b="true" sz="3308">
                <a:solidFill>
                  <a:srgbClr val="0F232D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EFFICIENCY IN DATABASE MANAGEMENT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813292" y="4922419"/>
            <a:ext cx="3146674" cy="6293348"/>
          </a:xfrm>
          <a:custGeom>
            <a:avLst/>
            <a:gdLst/>
            <a:ahLst/>
            <a:cxnLst/>
            <a:rect r="r" b="b" t="t" l="l"/>
            <a:pathLst>
              <a:path h="6293348" w="3146674">
                <a:moveTo>
                  <a:pt x="0" y="0"/>
                </a:moveTo>
                <a:lnTo>
                  <a:pt x="3146674" y="0"/>
                </a:lnTo>
                <a:lnTo>
                  <a:pt x="3146674" y="6293348"/>
                </a:lnTo>
                <a:lnTo>
                  <a:pt x="0" y="62933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226510" y="5468628"/>
            <a:ext cx="2488032" cy="4818372"/>
          </a:xfrm>
          <a:custGeom>
            <a:avLst/>
            <a:gdLst/>
            <a:ahLst/>
            <a:cxnLst/>
            <a:rect r="r" b="b" t="t" l="l"/>
            <a:pathLst>
              <a:path h="4818372" w="2488032">
                <a:moveTo>
                  <a:pt x="0" y="0"/>
                </a:moveTo>
                <a:lnTo>
                  <a:pt x="2488033" y="0"/>
                </a:lnTo>
                <a:lnTo>
                  <a:pt x="2488033" y="4818372"/>
                </a:lnTo>
                <a:lnTo>
                  <a:pt x="0" y="48183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051446" y="4785030"/>
            <a:ext cx="5966039" cy="4200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6825" indent="-323413" lvl="1">
              <a:lnSpc>
                <a:spcPts val="4194"/>
              </a:lnSpc>
              <a:buFont typeface="Arial"/>
              <a:buChar char="•"/>
            </a:pPr>
            <a:r>
              <a:rPr lang="en-US" sz="2995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The SQL-based system streamlined everyday library tasks like managing book loans and calculating fines, making processes smoother and more accurate, similar to how digital systems have transformed services in Indian libraries.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36572" y="4760889"/>
            <a:ext cx="6226074" cy="446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7497" indent="-343749" lvl="1">
              <a:lnSpc>
                <a:spcPts val="4458"/>
              </a:lnSpc>
              <a:buFont typeface="Arial"/>
              <a:buChar char="•"/>
            </a:pPr>
            <a:r>
              <a:rPr lang="en-US" sz="3184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This project allowed you to apply advanced SQL concepts in a real-world scenario, much like the way databases are used to manage large amounts of data in sectors like education and retail in India, improving overall workflow.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23125" y="1222862"/>
            <a:ext cx="15841750" cy="1252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77"/>
              </a:lnSpc>
            </a:pPr>
            <a:r>
              <a:rPr lang="en-US" sz="10561">
                <a:solidFill>
                  <a:srgbClr val="253943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ANALYSIS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8A2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37847" y="0"/>
            <a:ext cx="12421460" cy="10287000"/>
            <a:chOff x="0" y="0"/>
            <a:chExt cx="16561947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0228" r="41770" b="7436"/>
            <a:stretch>
              <a:fillRect/>
            </a:stretch>
          </p:blipFill>
          <p:spPr>
            <a:xfrm flipH="false" flipV="false">
              <a:off x="0" y="0"/>
              <a:ext cx="16561947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28700" y="2830428"/>
            <a:ext cx="10006308" cy="6225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9457">
                <a:solidFill>
                  <a:srgbClr val="253943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Data is the fuel of the future, and SQL is the engine that drives it forward.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136295" y="7349698"/>
            <a:ext cx="7315200" cy="3817204"/>
          </a:xfrm>
          <a:custGeom>
            <a:avLst/>
            <a:gdLst/>
            <a:ahLst/>
            <a:cxnLst/>
            <a:rect r="r" b="b" t="t" l="l"/>
            <a:pathLst>
              <a:path h="3817204" w="7315200">
                <a:moveTo>
                  <a:pt x="0" y="0"/>
                </a:moveTo>
                <a:lnTo>
                  <a:pt x="7315200" y="0"/>
                </a:lnTo>
                <a:lnTo>
                  <a:pt x="7315200" y="3817204"/>
                </a:lnTo>
                <a:lnTo>
                  <a:pt x="0" y="38172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190204" y="-1428751"/>
            <a:ext cx="6234682" cy="3944853"/>
          </a:xfrm>
          <a:custGeom>
            <a:avLst/>
            <a:gdLst/>
            <a:ahLst/>
            <a:cxnLst/>
            <a:rect r="r" b="b" t="t" l="l"/>
            <a:pathLst>
              <a:path h="3944853" w="6234682">
                <a:moveTo>
                  <a:pt x="0" y="0"/>
                </a:moveTo>
                <a:lnTo>
                  <a:pt x="6234681" y="0"/>
                </a:lnTo>
                <a:lnTo>
                  <a:pt x="6234681" y="3944854"/>
                </a:lnTo>
                <a:lnTo>
                  <a:pt x="0" y="39448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9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400175"/>
            <a:ext cx="16516547" cy="1311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3"/>
              </a:lnSpc>
            </a:pPr>
            <a:r>
              <a:rPr lang="en-US" sz="11075">
                <a:solidFill>
                  <a:srgbClr val="FFF5D6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CONCLUSION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10205658" y="6166067"/>
            <a:ext cx="18968198" cy="8725371"/>
          </a:xfrm>
          <a:custGeom>
            <a:avLst/>
            <a:gdLst/>
            <a:ahLst/>
            <a:cxnLst/>
            <a:rect r="r" b="b" t="t" l="l"/>
            <a:pathLst>
              <a:path h="8725371" w="18968198">
                <a:moveTo>
                  <a:pt x="0" y="0"/>
                </a:moveTo>
                <a:lnTo>
                  <a:pt x="18968197" y="0"/>
                </a:lnTo>
                <a:lnTo>
                  <a:pt x="18968197" y="8725371"/>
                </a:lnTo>
                <a:lnTo>
                  <a:pt x="0" y="87253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3078" y="2371963"/>
            <a:ext cx="2878183" cy="5430535"/>
          </a:xfrm>
          <a:custGeom>
            <a:avLst/>
            <a:gdLst/>
            <a:ahLst/>
            <a:cxnLst/>
            <a:rect r="r" b="b" t="t" l="l"/>
            <a:pathLst>
              <a:path h="5430535" w="2878183">
                <a:moveTo>
                  <a:pt x="0" y="0"/>
                </a:moveTo>
                <a:lnTo>
                  <a:pt x="2878184" y="0"/>
                </a:lnTo>
                <a:lnTo>
                  <a:pt x="2878184" y="5430534"/>
                </a:lnTo>
                <a:lnTo>
                  <a:pt x="0" y="54305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366647" y="5426886"/>
            <a:ext cx="4161103" cy="2375611"/>
          </a:xfrm>
          <a:custGeom>
            <a:avLst/>
            <a:gdLst/>
            <a:ahLst/>
            <a:cxnLst/>
            <a:rect r="r" b="b" t="t" l="l"/>
            <a:pathLst>
              <a:path h="2375611" w="4161103">
                <a:moveTo>
                  <a:pt x="0" y="0"/>
                </a:moveTo>
                <a:lnTo>
                  <a:pt x="4161103" y="0"/>
                </a:lnTo>
                <a:lnTo>
                  <a:pt x="4161103" y="2375611"/>
                </a:lnTo>
                <a:lnTo>
                  <a:pt x="0" y="23756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286974" y="3380340"/>
            <a:ext cx="7840398" cy="431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5D6"/>
                </a:solidFill>
                <a:latin typeface="TT Norms"/>
                <a:ea typeface="TT Norms"/>
                <a:cs typeface="TT Norms"/>
                <a:sym typeface="TT Norms"/>
              </a:rPr>
              <a:t>This project successfully demonstrated how SQL can streamline library operations, enhancing efficiency in managing book loans, members, and fines, while also sharpening my SQL skills for future applications.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9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66776" y="4350198"/>
            <a:ext cx="16554449" cy="118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99"/>
              </a:lnSpc>
            </a:pPr>
            <a:r>
              <a:rPr lang="en-US" sz="9999">
                <a:solidFill>
                  <a:srgbClr val="FFF5D6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THANK YOU !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619146" y="5600282"/>
            <a:ext cx="12988664" cy="2045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3"/>
              </a:lnSpc>
            </a:pPr>
            <a:r>
              <a:rPr lang="en-US" sz="3859">
                <a:solidFill>
                  <a:srgbClr val="FFF5D6"/>
                </a:solidFill>
                <a:latin typeface="TT Norms"/>
                <a:ea typeface="TT Norms"/>
                <a:cs typeface="TT Norms"/>
                <a:sym typeface="TT Norms"/>
              </a:rPr>
              <a:t>Thank you for your interest in my project. I hope it showcases the potential of SQL in real-world applications and inspires further exploration in data management.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633671" y="-879902"/>
            <a:ext cx="7315200" cy="3817204"/>
          </a:xfrm>
          <a:custGeom>
            <a:avLst/>
            <a:gdLst/>
            <a:ahLst/>
            <a:cxnLst/>
            <a:rect r="r" b="b" t="t" l="l"/>
            <a:pathLst>
              <a:path h="3817204" w="7315200">
                <a:moveTo>
                  <a:pt x="0" y="0"/>
                </a:moveTo>
                <a:lnTo>
                  <a:pt x="7315200" y="0"/>
                </a:lnTo>
                <a:lnTo>
                  <a:pt x="7315200" y="3817204"/>
                </a:lnTo>
                <a:lnTo>
                  <a:pt x="0" y="38172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218711" y="415934"/>
            <a:ext cx="6234682" cy="3944853"/>
          </a:xfrm>
          <a:custGeom>
            <a:avLst/>
            <a:gdLst/>
            <a:ahLst/>
            <a:cxnLst/>
            <a:rect r="r" b="b" t="t" l="l"/>
            <a:pathLst>
              <a:path h="3944853" w="6234682">
                <a:moveTo>
                  <a:pt x="0" y="0"/>
                </a:moveTo>
                <a:lnTo>
                  <a:pt x="6234682" y="0"/>
                </a:lnTo>
                <a:lnTo>
                  <a:pt x="6234682" y="3944853"/>
                </a:lnTo>
                <a:lnTo>
                  <a:pt x="0" y="3944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7030953"/>
            <a:ext cx="5238292" cy="4133488"/>
          </a:xfrm>
          <a:custGeom>
            <a:avLst/>
            <a:gdLst/>
            <a:ahLst/>
            <a:cxnLst/>
            <a:rect r="r" b="b" t="t" l="l"/>
            <a:pathLst>
              <a:path h="4133488" w="5238292">
                <a:moveTo>
                  <a:pt x="0" y="0"/>
                </a:moveTo>
                <a:lnTo>
                  <a:pt x="5238292" y="0"/>
                </a:lnTo>
                <a:lnTo>
                  <a:pt x="5238292" y="4133488"/>
                </a:lnTo>
                <a:lnTo>
                  <a:pt x="0" y="41334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291271" y="5315398"/>
            <a:ext cx="5469886" cy="3431110"/>
          </a:xfrm>
          <a:custGeom>
            <a:avLst/>
            <a:gdLst/>
            <a:ahLst/>
            <a:cxnLst/>
            <a:rect r="r" b="b" t="t" l="l"/>
            <a:pathLst>
              <a:path h="3431110" w="5469886">
                <a:moveTo>
                  <a:pt x="0" y="0"/>
                </a:moveTo>
                <a:lnTo>
                  <a:pt x="5469886" y="0"/>
                </a:lnTo>
                <a:lnTo>
                  <a:pt x="5469886" y="3431110"/>
                </a:lnTo>
                <a:lnTo>
                  <a:pt x="0" y="34311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8A2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23125" y="3152420"/>
            <a:ext cx="3220647" cy="268924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3744692" y="6213056"/>
            <a:ext cx="4213822" cy="355440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452563" y="494936"/>
            <a:ext cx="8835343" cy="2657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62"/>
              </a:lnSpc>
            </a:pPr>
            <a:r>
              <a:rPr lang="en-US" sz="7956">
                <a:solidFill>
                  <a:srgbClr val="253943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CONTACT INFORMATION/ PROJECT LINKS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755813" y="3618341"/>
            <a:ext cx="6876574" cy="655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1"/>
              </a:lnSpc>
              <a:spcBef>
                <a:spcPct val="0"/>
              </a:spcBef>
            </a:pPr>
            <a:r>
              <a:rPr lang="en-US" b="true" sz="3829">
                <a:solidFill>
                  <a:srgbClr val="253943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GITHUB REPOSITORY: </a:t>
            </a:r>
            <a:r>
              <a:rPr lang="en-US" b="true" sz="3829" u="sng">
                <a:solidFill>
                  <a:srgbClr val="253943"/>
                </a:solidFill>
                <a:latin typeface="TT Phobos Bold"/>
                <a:ea typeface="TT Phobos Bold"/>
                <a:cs typeface="TT Phobos Bold"/>
                <a:sym typeface="TT Phobos Bold"/>
                <a:hlinkClick r:id="rId4" tooltip="https://github.com/usman8552"/>
              </a:rPr>
              <a:t>LINK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74291" y="4439891"/>
            <a:ext cx="13085009" cy="997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4"/>
              </a:lnSpc>
              <a:spcBef>
                <a:spcPct val="0"/>
              </a:spcBef>
            </a:pPr>
            <a:r>
              <a:rPr lang="en-US" b="true" sz="2888">
                <a:solidFill>
                  <a:srgbClr val="253943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EXPLORE THE CODE AND DETAILS OF THE LIBRARY MANAGEMENT SYSTEM PROJECT ON MY GITHUB.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74768" y="5599219"/>
            <a:ext cx="5955982" cy="630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6"/>
              </a:lnSpc>
              <a:spcBef>
                <a:spcPct val="0"/>
              </a:spcBef>
            </a:pPr>
            <a:r>
              <a:rPr lang="en-US" b="true" sz="3683">
                <a:solidFill>
                  <a:srgbClr val="253943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LINKEDIN PROFILE: </a:t>
            </a:r>
            <a:r>
              <a:rPr lang="en-US" b="true" sz="3683" u="sng">
                <a:solidFill>
                  <a:srgbClr val="253943"/>
                </a:solidFill>
                <a:latin typeface="TT Phobos Bold"/>
                <a:ea typeface="TT Phobos Bold"/>
                <a:cs typeface="TT Phobos Bold"/>
                <a:sym typeface="TT Phobos Bold"/>
                <a:hlinkClick r:id="rId5" tooltip="https://www.linkedin.com/in/usman-shaikh-346848226"/>
              </a:rPr>
              <a:t>LINK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52563" y="6538273"/>
            <a:ext cx="13001161" cy="991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8"/>
              </a:lnSpc>
              <a:spcBef>
                <a:spcPct val="0"/>
              </a:spcBef>
            </a:pPr>
            <a:r>
              <a:rPr lang="en-US" b="true" sz="2870">
                <a:solidFill>
                  <a:srgbClr val="253943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CONNECT WITH ME ON LINKEDIN FOR PROFESSIONAL UPDATES AND NETWORKING.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38B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33671" y="-879902"/>
            <a:ext cx="7315200" cy="3817204"/>
          </a:xfrm>
          <a:custGeom>
            <a:avLst/>
            <a:gdLst/>
            <a:ahLst/>
            <a:cxnLst/>
            <a:rect r="r" b="b" t="t" l="l"/>
            <a:pathLst>
              <a:path h="3817204" w="7315200">
                <a:moveTo>
                  <a:pt x="0" y="0"/>
                </a:moveTo>
                <a:lnTo>
                  <a:pt x="7315200" y="0"/>
                </a:lnTo>
                <a:lnTo>
                  <a:pt x="7315200" y="3817204"/>
                </a:lnTo>
                <a:lnTo>
                  <a:pt x="0" y="38172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01298" y="1864616"/>
            <a:ext cx="10885404" cy="3278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</a:pPr>
            <a:r>
              <a:rPr lang="en-US" sz="7435">
                <a:solidFill>
                  <a:srgbClr val="0F232D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CONNECT WITH USMAN SHAIKH: LET'S COLLABORATE AND INNOVATE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1218711" y="415934"/>
            <a:ext cx="6234682" cy="3944853"/>
          </a:xfrm>
          <a:custGeom>
            <a:avLst/>
            <a:gdLst/>
            <a:ahLst/>
            <a:cxnLst/>
            <a:rect r="r" b="b" t="t" l="l"/>
            <a:pathLst>
              <a:path h="3944853" w="6234682">
                <a:moveTo>
                  <a:pt x="0" y="0"/>
                </a:moveTo>
                <a:lnTo>
                  <a:pt x="6234682" y="0"/>
                </a:lnTo>
                <a:lnTo>
                  <a:pt x="6234682" y="3944853"/>
                </a:lnTo>
                <a:lnTo>
                  <a:pt x="0" y="3944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7030953"/>
            <a:ext cx="5238292" cy="4133488"/>
          </a:xfrm>
          <a:custGeom>
            <a:avLst/>
            <a:gdLst/>
            <a:ahLst/>
            <a:cxnLst/>
            <a:rect r="r" b="b" t="t" l="l"/>
            <a:pathLst>
              <a:path h="4133488" w="5238292">
                <a:moveTo>
                  <a:pt x="0" y="0"/>
                </a:moveTo>
                <a:lnTo>
                  <a:pt x="5238292" y="0"/>
                </a:lnTo>
                <a:lnTo>
                  <a:pt x="5238292" y="4133488"/>
                </a:lnTo>
                <a:lnTo>
                  <a:pt x="0" y="41334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91271" y="5315398"/>
            <a:ext cx="5469886" cy="3431110"/>
          </a:xfrm>
          <a:custGeom>
            <a:avLst/>
            <a:gdLst/>
            <a:ahLst/>
            <a:cxnLst/>
            <a:rect r="r" b="b" t="t" l="l"/>
            <a:pathLst>
              <a:path h="3431110" w="5469886">
                <a:moveTo>
                  <a:pt x="0" y="0"/>
                </a:moveTo>
                <a:lnTo>
                  <a:pt x="5469886" y="0"/>
                </a:lnTo>
                <a:lnTo>
                  <a:pt x="5469886" y="3431110"/>
                </a:lnTo>
                <a:lnTo>
                  <a:pt x="0" y="34311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327685" y="5988130"/>
            <a:ext cx="13632630" cy="2009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8"/>
              </a:lnSpc>
            </a:pPr>
            <a:r>
              <a:rPr lang="en-US" sz="3834">
                <a:solidFill>
                  <a:srgbClr val="0F232D"/>
                </a:solidFill>
                <a:latin typeface="TT Phobos"/>
                <a:ea typeface="TT Phobos"/>
                <a:cs typeface="TT Phobos"/>
                <a:sym typeface="TT Phobos"/>
              </a:rPr>
              <a:t>EXPLORE MY PROJECTS AND CONNECT WITH ME TO SHARE IDEAS, OPPORTUNITIES, AND INNOVATIONS. LET’S BUILD THE FUTURE TOGETHER!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38B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63056" y="1495712"/>
            <a:ext cx="11782051" cy="1164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68"/>
              </a:lnSpc>
            </a:pPr>
            <a:r>
              <a:rPr lang="en-US" sz="9845">
                <a:solidFill>
                  <a:srgbClr val="0F232D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1.INTRODUCTION</a:t>
            </a:r>
            <a:r>
              <a:rPr lang="en-US" sz="9845">
                <a:solidFill>
                  <a:srgbClr val="0F232D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4581442" y="7424451"/>
            <a:ext cx="5238292" cy="4133488"/>
          </a:xfrm>
          <a:custGeom>
            <a:avLst/>
            <a:gdLst/>
            <a:ahLst/>
            <a:cxnLst/>
            <a:rect r="r" b="b" t="t" l="l"/>
            <a:pathLst>
              <a:path h="4133488" w="5238292">
                <a:moveTo>
                  <a:pt x="0" y="0"/>
                </a:moveTo>
                <a:lnTo>
                  <a:pt x="5238292" y="0"/>
                </a:lnTo>
                <a:lnTo>
                  <a:pt x="5238292" y="4133488"/>
                </a:lnTo>
                <a:lnTo>
                  <a:pt x="0" y="41334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173181" y="3150644"/>
            <a:ext cx="9086119" cy="5842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29" indent="-399415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F232D"/>
                </a:solidFill>
                <a:latin typeface="TT Norms"/>
                <a:ea typeface="TT Norms"/>
                <a:cs typeface="TT Norms"/>
                <a:sym typeface="TT Norms"/>
              </a:rPr>
              <a:t>The Library Management System SQL project is a comprehensive database system designed to efficiently manage books, members, loans, and fines in a library. This report covers the database structure, queries, and use cases, highlighting the practical implementation of SQL commands.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F232D"/>
                </a:solidFill>
                <a:latin typeface="TT Norms"/>
                <a:ea typeface="TT Norms"/>
                <a:cs typeface="TT Norms"/>
                <a:sym typeface="TT Norms"/>
              </a:rPr>
              <a:t>Technologies Used: SQL, MySQL, etc.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246818" y="-943727"/>
            <a:ext cx="6234682" cy="3944853"/>
          </a:xfrm>
          <a:custGeom>
            <a:avLst/>
            <a:gdLst/>
            <a:ahLst/>
            <a:cxnLst/>
            <a:rect r="r" b="b" t="t" l="l"/>
            <a:pathLst>
              <a:path h="3944853" w="6234682">
                <a:moveTo>
                  <a:pt x="0" y="0"/>
                </a:moveTo>
                <a:lnTo>
                  <a:pt x="6234682" y="0"/>
                </a:lnTo>
                <a:lnTo>
                  <a:pt x="6234682" y="3944854"/>
                </a:lnTo>
                <a:lnTo>
                  <a:pt x="0" y="3944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28700" y="2660165"/>
            <a:ext cx="6828241" cy="536016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9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205658" y="6166067"/>
            <a:ext cx="18968198" cy="8725371"/>
          </a:xfrm>
          <a:custGeom>
            <a:avLst/>
            <a:gdLst/>
            <a:ahLst/>
            <a:cxnLst/>
            <a:rect r="r" b="b" t="t" l="l"/>
            <a:pathLst>
              <a:path h="8725371" w="18968198">
                <a:moveTo>
                  <a:pt x="0" y="0"/>
                </a:moveTo>
                <a:lnTo>
                  <a:pt x="18968197" y="0"/>
                </a:lnTo>
                <a:lnTo>
                  <a:pt x="18968197" y="8725371"/>
                </a:lnTo>
                <a:lnTo>
                  <a:pt x="0" y="87253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5202" y="1529290"/>
            <a:ext cx="3291882" cy="6375123"/>
          </a:xfrm>
          <a:custGeom>
            <a:avLst/>
            <a:gdLst/>
            <a:ahLst/>
            <a:cxnLst/>
            <a:rect r="r" b="b" t="t" l="l"/>
            <a:pathLst>
              <a:path h="6375123" w="3291882">
                <a:moveTo>
                  <a:pt x="0" y="0"/>
                </a:moveTo>
                <a:lnTo>
                  <a:pt x="3291882" y="0"/>
                </a:lnTo>
                <a:lnTo>
                  <a:pt x="3291882" y="6375123"/>
                </a:lnTo>
                <a:lnTo>
                  <a:pt x="0" y="63751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74511" y="4800945"/>
            <a:ext cx="2322927" cy="3123741"/>
          </a:xfrm>
          <a:custGeom>
            <a:avLst/>
            <a:gdLst/>
            <a:ahLst/>
            <a:cxnLst/>
            <a:rect r="r" b="b" t="t" l="l"/>
            <a:pathLst>
              <a:path h="3123741" w="2322927">
                <a:moveTo>
                  <a:pt x="0" y="0"/>
                </a:moveTo>
                <a:lnTo>
                  <a:pt x="2322927" y="0"/>
                </a:lnTo>
                <a:lnTo>
                  <a:pt x="2322927" y="3123741"/>
                </a:lnTo>
                <a:lnTo>
                  <a:pt x="0" y="31237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4800945"/>
            <a:ext cx="8762237" cy="8998446"/>
          </a:xfrm>
          <a:custGeom>
            <a:avLst/>
            <a:gdLst/>
            <a:ahLst/>
            <a:cxnLst/>
            <a:rect r="r" b="b" t="t" l="l"/>
            <a:pathLst>
              <a:path h="8998446" w="8762237">
                <a:moveTo>
                  <a:pt x="0" y="0"/>
                </a:moveTo>
                <a:lnTo>
                  <a:pt x="8762237" y="0"/>
                </a:lnTo>
                <a:lnTo>
                  <a:pt x="8762237" y="8998446"/>
                </a:lnTo>
                <a:lnTo>
                  <a:pt x="0" y="89984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04136" y="2104635"/>
            <a:ext cx="13202100" cy="2944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64"/>
              </a:lnSpc>
            </a:pPr>
            <a:r>
              <a:rPr lang="en-US" sz="13017">
                <a:solidFill>
                  <a:srgbClr val="FFF5D6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2.PROJECT OBJECTIVES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9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11325" y="-812075"/>
            <a:ext cx="6570435" cy="3428572"/>
          </a:xfrm>
          <a:custGeom>
            <a:avLst/>
            <a:gdLst/>
            <a:ahLst/>
            <a:cxnLst/>
            <a:rect r="r" b="b" t="t" l="l"/>
            <a:pathLst>
              <a:path h="3428572" w="6570435">
                <a:moveTo>
                  <a:pt x="0" y="0"/>
                </a:moveTo>
                <a:lnTo>
                  <a:pt x="6570435" y="0"/>
                </a:lnTo>
                <a:lnTo>
                  <a:pt x="6570435" y="3428572"/>
                </a:lnTo>
                <a:lnTo>
                  <a:pt x="0" y="3428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771262" y="1028700"/>
            <a:ext cx="5599925" cy="3543225"/>
          </a:xfrm>
          <a:custGeom>
            <a:avLst/>
            <a:gdLst/>
            <a:ahLst/>
            <a:cxnLst/>
            <a:rect r="r" b="b" t="t" l="l"/>
            <a:pathLst>
              <a:path h="3543225" w="5599925">
                <a:moveTo>
                  <a:pt x="0" y="0"/>
                </a:moveTo>
                <a:lnTo>
                  <a:pt x="5599924" y="0"/>
                </a:lnTo>
                <a:lnTo>
                  <a:pt x="5599924" y="3543225"/>
                </a:lnTo>
                <a:lnTo>
                  <a:pt x="0" y="35432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5768" y="7645784"/>
            <a:ext cx="4704978" cy="3712655"/>
          </a:xfrm>
          <a:custGeom>
            <a:avLst/>
            <a:gdLst/>
            <a:ahLst/>
            <a:cxnLst/>
            <a:rect r="r" b="b" t="t" l="l"/>
            <a:pathLst>
              <a:path h="3712655" w="4704978">
                <a:moveTo>
                  <a:pt x="0" y="0"/>
                </a:moveTo>
                <a:lnTo>
                  <a:pt x="4704978" y="0"/>
                </a:lnTo>
                <a:lnTo>
                  <a:pt x="4704978" y="3712655"/>
                </a:lnTo>
                <a:lnTo>
                  <a:pt x="0" y="37126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340035" y="5141803"/>
            <a:ext cx="4912993" cy="3081787"/>
          </a:xfrm>
          <a:custGeom>
            <a:avLst/>
            <a:gdLst/>
            <a:ahLst/>
            <a:cxnLst/>
            <a:rect r="r" b="b" t="t" l="l"/>
            <a:pathLst>
              <a:path h="3081787" w="4912993">
                <a:moveTo>
                  <a:pt x="0" y="0"/>
                </a:moveTo>
                <a:lnTo>
                  <a:pt x="4912993" y="0"/>
                </a:lnTo>
                <a:lnTo>
                  <a:pt x="4912993" y="3081787"/>
                </a:lnTo>
                <a:lnTo>
                  <a:pt x="0" y="30817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267262" y="1485605"/>
            <a:ext cx="5246968" cy="5246370"/>
            <a:chOff x="0" y="0"/>
            <a:chExt cx="6350013" cy="634928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95250" y="-95136"/>
              <a:ext cx="6540525" cy="6539573"/>
            </a:xfrm>
            <a:custGeom>
              <a:avLst/>
              <a:gdLst/>
              <a:ahLst/>
              <a:cxnLst/>
              <a:rect r="r" b="b" t="t" l="l"/>
              <a:pathLst>
                <a:path h="6539573" w="6540525">
                  <a:moveTo>
                    <a:pt x="5684545" y="1101865"/>
                  </a:moveTo>
                  <a:cubicBezTo>
                    <a:pt x="5560364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7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5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8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7" y="6354331"/>
                  </a:lnTo>
                  <a:cubicBezTo>
                    <a:pt x="3926408" y="6539573"/>
                    <a:pt x="4336694" y="6429617"/>
                    <a:pt x="4521987" y="6108764"/>
                  </a:cubicBezTo>
                  <a:cubicBezTo>
                    <a:pt x="4646130" y="5893766"/>
                    <a:pt x="4871314" y="5773446"/>
                    <a:pt x="5102961" y="5773281"/>
                  </a:cubicBezTo>
                  <a:lnTo>
                    <a:pt x="5102911" y="5773192"/>
                  </a:lnTo>
                  <a:cubicBezTo>
                    <a:pt x="5334558" y="5773027"/>
                    <a:pt x="5559780" y="5652707"/>
                    <a:pt x="5683885" y="5437709"/>
                  </a:cubicBezTo>
                  <a:cubicBezTo>
                    <a:pt x="5745010" y="5331855"/>
                    <a:pt x="5774017" y="5216234"/>
                    <a:pt x="5773890" y="5102213"/>
                  </a:cubicBezTo>
                  <a:lnTo>
                    <a:pt x="5773979" y="5102290"/>
                  </a:lnTo>
                  <a:cubicBezTo>
                    <a:pt x="5774182" y="4878846"/>
                    <a:pt x="5886145" y="4661358"/>
                    <a:pt x="6087059" y="4534828"/>
                  </a:cubicBezTo>
                  <a:cubicBezTo>
                    <a:pt x="6195364" y="4477881"/>
                    <a:pt x="6289357" y="4390620"/>
                    <a:pt x="6355029" y="4276866"/>
                  </a:cubicBezTo>
                  <a:cubicBezTo>
                    <a:pt x="6479222" y="4061753"/>
                    <a:pt x="6470777" y="3806572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20"/>
                    <a:pt x="6355245" y="2934971"/>
                  </a:cubicBezTo>
                  <a:cubicBezTo>
                    <a:pt x="6540525" y="2614080"/>
                    <a:pt x="6430568" y="2203832"/>
                    <a:pt x="6109677" y="2018552"/>
                  </a:cubicBezTo>
                  <a:lnTo>
                    <a:pt x="6109627" y="2018501"/>
                  </a:lnTo>
                  <a:lnTo>
                    <a:pt x="6109754" y="2018463"/>
                  </a:lnTo>
                  <a:cubicBezTo>
                    <a:pt x="5910847" y="1903375"/>
                    <a:pt x="5776557" y="1689088"/>
                    <a:pt x="5774436" y="1443267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10"/>
              <a:stretch>
                <a:fillRect l="0" t="-25008" r="0" b="-25008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773770" y="1485605"/>
            <a:ext cx="5246968" cy="5246370"/>
            <a:chOff x="0" y="0"/>
            <a:chExt cx="6350013" cy="63492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95250" y="-95136"/>
              <a:ext cx="6540525" cy="6539573"/>
            </a:xfrm>
            <a:custGeom>
              <a:avLst/>
              <a:gdLst/>
              <a:ahLst/>
              <a:cxnLst/>
              <a:rect r="r" b="b" t="t" l="l"/>
              <a:pathLst>
                <a:path h="6539573" w="6540525">
                  <a:moveTo>
                    <a:pt x="5684545" y="1101865"/>
                  </a:moveTo>
                  <a:cubicBezTo>
                    <a:pt x="5560364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7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5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8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7" y="6354331"/>
                  </a:lnTo>
                  <a:cubicBezTo>
                    <a:pt x="3926408" y="6539573"/>
                    <a:pt x="4336694" y="6429617"/>
                    <a:pt x="4521987" y="6108764"/>
                  </a:cubicBezTo>
                  <a:cubicBezTo>
                    <a:pt x="4646130" y="5893766"/>
                    <a:pt x="4871314" y="5773446"/>
                    <a:pt x="5102961" y="5773281"/>
                  </a:cubicBezTo>
                  <a:lnTo>
                    <a:pt x="5102911" y="5773192"/>
                  </a:lnTo>
                  <a:cubicBezTo>
                    <a:pt x="5334558" y="5773027"/>
                    <a:pt x="5559780" y="5652707"/>
                    <a:pt x="5683885" y="5437709"/>
                  </a:cubicBezTo>
                  <a:cubicBezTo>
                    <a:pt x="5745010" y="5331855"/>
                    <a:pt x="5774017" y="5216234"/>
                    <a:pt x="5773890" y="5102213"/>
                  </a:cubicBezTo>
                  <a:lnTo>
                    <a:pt x="5773979" y="5102290"/>
                  </a:lnTo>
                  <a:cubicBezTo>
                    <a:pt x="5774182" y="4878846"/>
                    <a:pt x="5886145" y="4661358"/>
                    <a:pt x="6087059" y="4534828"/>
                  </a:cubicBezTo>
                  <a:cubicBezTo>
                    <a:pt x="6195364" y="4477881"/>
                    <a:pt x="6289357" y="4390620"/>
                    <a:pt x="6355029" y="4276866"/>
                  </a:cubicBezTo>
                  <a:cubicBezTo>
                    <a:pt x="6479222" y="4061753"/>
                    <a:pt x="6470777" y="3806572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20"/>
                    <a:pt x="6355245" y="2934971"/>
                  </a:cubicBezTo>
                  <a:cubicBezTo>
                    <a:pt x="6540525" y="2614080"/>
                    <a:pt x="6430568" y="2203832"/>
                    <a:pt x="6109677" y="2018552"/>
                  </a:cubicBezTo>
                  <a:lnTo>
                    <a:pt x="6109627" y="2018501"/>
                  </a:lnTo>
                  <a:lnTo>
                    <a:pt x="6109754" y="2018463"/>
                  </a:lnTo>
                  <a:cubicBezTo>
                    <a:pt x="5910847" y="1903375"/>
                    <a:pt x="5776557" y="1689088"/>
                    <a:pt x="5774436" y="1443267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11"/>
              <a:stretch>
                <a:fillRect l="0" t="-25008" r="0" b="-25008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169325" y="7902959"/>
            <a:ext cx="8455858" cy="898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6"/>
              </a:lnSpc>
            </a:pPr>
            <a:r>
              <a:rPr lang="en-US" sz="7595">
                <a:solidFill>
                  <a:srgbClr val="FFF5D6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READING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2817" y="7902959"/>
            <a:ext cx="8455858" cy="898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6"/>
              </a:lnSpc>
            </a:pPr>
            <a:r>
              <a:rPr lang="en-US" sz="7595">
                <a:solidFill>
                  <a:srgbClr val="FFF5D6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SEARCHING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514350"/>
            <a:ext cx="11293305" cy="11293305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53943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9372298" y="1287040"/>
            <a:ext cx="8749774" cy="898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6"/>
              </a:lnSpc>
            </a:pPr>
            <a:r>
              <a:rPr lang="en-US" sz="7595">
                <a:solidFill>
                  <a:srgbClr val="FFF5D6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OBJECTIVE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906550" y="6954797"/>
            <a:ext cx="6474899" cy="382415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152757" y="2983591"/>
            <a:ext cx="7188856" cy="311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5D6"/>
                </a:solidFill>
                <a:latin typeface="TT Norms"/>
                <a:ea typeface="TT Norms"/>
                <a:cs typeface="TT Norms"/>
                <a:sym typeface="TT Norms"/>
              </a:rPr>
              <a:t>Track members and their loan histories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5D6"/>
                </a:solidFill>
                <a:latin typeface="TT Norms"/>
                <a:ea typeface="TT Norms"/>
                <a:cs typeface="TT Norms"/>
                <a:sym typeface="TT Norms"/>
              </a:rPr>
              <a:t>Keep a comprehensive record of member details, their borrowing activities, and due dates.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1682759" y="7623158"/>
            <a:ext cx="6234682" cy="3944853"/>
          </a:xfrm>
          <a:custGeom>
            <a:avLst/>
            <a:gdLst/>
            <a:ahLst/>
            <a:cxnLst/>
            <a:rect r="r" b="b" t="t" l="l"/>
            <a:pathLst>
              <a:path h="3944853" w="6234682">
                <a:moveTo>
                  <a:pt x="0" y="0"/>
                </a:moveTo>
                <a:lnTo>
                  <a:pt x="6234682" y="0"/>
                </a:lnTo>
                <a:lnTo>
                  <a:pt x="6234682" y="3944853"/>
                </a:lnTo>
                <a:lnTo>
                  <a:pt x="0" y="39448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5057" y="7542745"/>
            <a:ext cx="5469886" cy="3431110"/>
          </a:xfrm>
          <a:custGeom>
            <a:avLst/>
            <a:gdLst/>
            <a:ahLst/>
            <a:cxnLst/>
            <a:rect r="r" b="b" t="t" l="l"/>
            <a:pathLst>
              <a:path h="3431110" w="5469886">
                <a:moveTo>
                  <a:pt x="0" y="0"/>
                </a:moveTo>
                <a:lnTo>
                  <a:pt x="5469886" y="0"/>
                </a:lnTo>
                <a:lnTo>
                  <a:pt x="5469886" y="3431110"/>
                </a:lnTo>
                <a:lnTo>
                  <a:pt x="0" y="34311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8426" y="2983591"/>
            <a:ext cx="7229956" cy="3767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Efficiently manage book inventories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Ensure accurate tracking of all books in the library's collection, including new acquisitions and removals.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4486" y="1315887"/>
            <a:ext cx="8657837" cy="899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9"/>
              </a:lnSpc>
            </a:pPr>
            <a:r>
              <a:rPr lang="en-US" sz="7599">
                <a:solidFill>
                  <a:srgbClr val="253943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OBJECTIVE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514350"/>
            <a:ext cx="11293305" cy="11293305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53943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9372298" y="1287040"/>
            <a:ext cx="8749774" cy="898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6"/>
              </a:lnSpc>
            </a:pPr>
            <a:r>
              <a:rPr lang="en-US" sz="7595">
                <a:solidFill>
                  <a:srgbClr val="FFF5D6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OBJECTIVE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906550" y="6954797"/>
            <a:ext cx="6474899" cy="382415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152757" y="2993116"/>
            <a:ext cx="7188856" cy="437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29" indent="-399415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FFF5D6"/>
                </a:solidFill>
                <a:latin typeface="TT Norms"/>
                <a:ea typeface="TT Norms"/>
                <a:cs typeface="TT Norms"/>
                <a:sym typeface="TT Norms"/>
              </a:rPr>
              <a:t>Provide a system for querying book availability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5D6"/>
                </a:solidFill>
                <a:latin typeface="TT Norms"/>
                <a:ea typeface="TT Norms"/>
                <a:cs typeface="TT Norms"/>
                <a:sym typeface="TT Norms"/>
              </a:rPr>
              <a:t>Enable real-time search and status checking for books, allowing members and staff to easily find available or borrowed items.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1682759" y="7623158"/>
            <a:ext cx="6234682" cy="3944853"/>
          </a:xfrm>
          <a:custGeom>
            <a:avLst/>
            <a:gdLst/>
            <a:ahLst/>
            <a:cxnLst/>
            <a:rect r="r" b="b" t="t" l="l"/>
            <a:pathLst>
              <a:path h="3944853" w="6234682">
                <a:moveTo>
                  <a:pt x="0" y="0"/>
                </a:moveTo>
                <a:lnTo>
                  <a:pt x="6234682" y="0"/>
                </a:lnTo>
                <a:lnTo>
                  <a:pt x="6234682" y="3944853"/>
                </a:lnTo>
                <a:lnTo>
                  <a:pt x="0" y="39448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5057" y="7542745"/>
            <a:ext cx="5469886" cy="3431110"/>
          </a:xfrm>
          <a:custGeom>
            <a:avLst/>
            <a:gdLst/>
            <a:ahLst/>
            <a:cxnLst/>
            <a:rect r="r" b="b" t="t" l="l"/>
            <a:pathLst>
              <a:path h="3431110" w="5469886">
                <a:moveTo>
                  <a:pt x="0" y="0"/>
                </a:moveTo>
                <a:lnTo>
                  <a:pt x="5469886" y="0"/>
                </a:lnTo>
                <a:lnTo>
                  <a:pt x="5469886" y="3431110"/>
                </a:lnTo>
                <a:lnTo>
                  <a:pt x="0" y="34311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8426" y="2983591"/>
            <a:ext cx="7229956" cy="391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Automate fines calculation for late returns</a:t>
            </a:r>
          </a:p>
          <a:p>
            <a:pPr algn="l" marL="820419" indent="-410209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Implement automatic fine calculation for overdue books, reducing manual effort.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4486" y="1315887"/>
            <a:ext cx="8657837" cy="899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9"/>
              </a:lnSpc>
            </a:pPr>
            <a:r>
              <a:rPr lang="en-US" sz="7599">
                <a:solidFill>
                  <a:srgbClr val="253943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OBJECTIVE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C9C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33096" y="8164801"/>
            <a:ext cx="7315200" cy="3817204"/>
          </a:xfrm>
          <a:custGeom>
            <a:avLst/>
            <a:gdLst/>
            <a:ahLst/>
            <a:cxnLst/>
            <a:rect r="r" b="b" t="t" l="l"/>
            <a:pathLst>
              <a:path h="3817204" w="7315200">
                <a:moveTo>
                  <a:pt x="0" y="0"/>
                </a:moveTo>
                <a:lnTo>
                  <a:pt x="7315200" y="0"/>
                </a:lnTo>
                <a:lnTo>
                  <a:pt x="7315200" y="3817204"/>
                </a:lnTo>
                <a:lnTo>
                  <a:pt x="0" y="38172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88975" y="-2359766"/>
            <a:ext cx="6234682" cy="3944853"/>
          </a:xfrm>
          <a:custGeom>
            <a:avLst/>
            <a:gdLst/>
            <a:ahLst/>
            <a:cxnLst/>
            <a:rect r="r" b="b" t="t" l="l"/>
            <a:pathLst>
              <a:path h="3944853" w="6234682">
                <a:moveTo>
                  <a:pt x="0" y="0"/>
                </a:moveTo>
                <a:lnTo>
                  <a:pt x="6234681" y="0"/>
                </a:lnTo>
                <a:lnTo>
                  <a:pt x="6234681" y="3944853"/>
                </a:lnTo>
                <a:lnTo>
                  <a:pt x="0" y="3944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19378" y="1016784"/>
            <a:ext cx="5469886" cy="3431110"/>
          </a:xfrm>
          <a:custGeom>
            <a:avLst/>
            <a:gdLst/>
            <a:ahLst/>
            <a:cxnLst/>
            <a:rect r="r" b="b" t="t" l="l"/>
            <a:pathLst>
              <a:path h="3431110" w="5469886">
                <a:moveTo>
                  <a:pt x="0" y="0"/>
                </a:moveTo>
                <a:lnTo>
                  <a:pt x="5469886" y="0"/>
                </a:lnTo>
                <a:lnTo>
                  <a:pt x="5469886" y="3431110"/>
                </a:lnTo>
                <a:lnTo>
                  <a:pt x="0" y="34311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729499" y="5981766"/>
            <a:ext cx="6234682" cy="3944853"/>
          </a:xfrm>
          <a:custGeom>
            <a:avLst/>
            <a:gdLst/>
            <a:ahLst/>
            <a:cxnLst/>
            <a:rect r="r" b="b" t="t" l="l"/>
            <a:pathLst>
              <a:path h="3944853" w="6234682">
                <a:moveTo>
                  <a:pt x="0" y="0"/>
                </a:moveTo>
                <a:lnTo>
                  <a:pt x="6234682" y="0"/>
                </a:lnTo>
                <a:lnTo>
                  <a:pt x="6234682" y="3944853"/>
                </a:lnTo>
                <a:lnTo>
                  <a:pt x="0" y="3944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13208" y="4042927"/>
            <a:ext cx="13461585" cy="2591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73"/>
              </a:lnSpc>
            </a:pPr>
            <a:r>
              <a:rPr lang="en-US" sz="11498">
                <a:solidFill>
                  <a:srgbClr val="0F232D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3.DATABASE STRUCTURE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DAGQkbOVP-s</dc:identifier>
  <dcterms:modified xsi:type="dcterms:W3CDTF">2011-08-01T06:04:30Z</dcterms:modified>
  <cp:revision>1</cp:revision>
  <dc:title>Colorful Vintage Elegant Library Furniture Animated Illustration Presentation </dc:title>
</cp:coreProperties>
</file>